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6.xml" ContentType="application/vnd.openxmlformats-officedocument.presentationml.tags+xml"/>
  <Override PartName="/ppt/notesSlides/notesSlide33.xml" ContentType="application/vnd.openxmlformats-officedocument.presentationml.notesSlide+xml"/>
  <Override PartName="/ppt/tags/tag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40"/>
  </p:notesMasterIdLst>
  <p:handoutMasterIdLst>
    <p:handoutMasterId r:id="rId41"/>
  </p:handoutMasterIdLst>
  <p:sldIdLst>
    <p:sldId id="385" r:id="rId2"/>
    <p:sldId id="387" r:id="rId3"/>
    <p:sldId id="339" r:id="rId4"/>
    <p:sldId id="378" r:id="rId5"/>
    <p:sldId id="403" r:id="rId6"/>
    <p:sldId id="404" r:id="rId7"/>
    <p:sldId id="398" r:id="rId8"/>
    <p:sldId id="399" r:id="rId9"/>
    <p:sldId id="380" r:id="rId10"/>
    <p:sldId id="382" r:id="rId11"/>
    <p:sldId id="406" r:id="rId12"/>
    <p:sldId id="407" r:id="rId13"/>
    <p:sldId id="359" r:id="rId14"/>
    <p:sldId id="410" r:id="rId15"/>
    <p:sldId id="381" r:id="rId16"/>
    <p:sldId id="383" r:id="rId17"/>
    <p:sldId id="384" r:id="rId18"/>
    <p:sldId id="409" r:id="rId19"/>
    <p:sldId id="364" r:id="rId20"/>
    <p:sldId id="408" r:id="rId21"/>
    <p:sldId id="411" r:id="rId22"/>
    <p:sldId id="363" r:id="rId23"/>
    <p:sldId id="392" r:id="rId24"/>
    <p:sldId id="345" r:id="rId25"/>
    <p:sldId id="366" r:id="rId26"/>
    <p:sldId id="391" r:id="rId27"/>
    <p:sldId id="394" r:id="rId28"/>
    <p:sldId id="393" r:id="rId29"/>
    <p:sldId id="400" r:id="rId30"/>
    <p:sldId id="361" r:id="rId31"/>
    <p:sldId id="347" r:id="rId32"/>
    <p:sldId id="365" r:id="rId33"/>
    <p:sldId id="396" r:id="rId34"/>
    <p:sldId id="401" r:id="rId35"/>
    <p:sldId id="362" r:id="rId36"/>
    <p:sldId id="397" r:id="rId37"/>
    <p:sldId id="350" r:id="rId38"/>
    <p:sldId id="390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FF"/>
    <a:srgbClr val="6600FF"/>
    <a:srgbClr val="00990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108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8597C30-9C4A-46FF-ACC1-6007ED395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2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DB26302-C3B2-4B2A-AE6D-851F832B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2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CC5995-BDCC-443B-8701-BBA1859A648C}" type="slidenum">
              <a:rPr lang="en-US" sz="1300" smtClean="0">
                <a:latin typeface="Times New Roman" pitchFamily="18" charset="0"/>
              </a:rPr>
              <a:pPr/>
              <a:t>1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10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02C96D-1194-4CC9-8C22-CC3CC18C3E64}" type="slidenum">
              <a:rPr lang="en-US" sz="1300" smtClean="0">
                <a:latin typeface="Times New Roman" pitchFamily="18" charset="0"/>
              </a:rPr>
              <a:pPr/>
              <a:t>12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8842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8AD24B-0133-48C4-831D-2838F0E9951F}" type="slidenum">
              <a:rPr lang="en-US" sz="1300" smtClean="0">
                <a:latin typeface="Times New Roman" pitchFamily="18" charset="0"/>
              </a:rPr>
              <a:pPr/>
              <a:t>13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467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8AD24B-0133-48C4-831D-2838F0E9951F}" type="slidenum">
              <a:rPr lang="en-US" sz="1300" smtClean="0">
                <a:latin typeface="Times New Roman" pitchFamily="18" charset="0"/>
              </a:rPr>
              <a:pPr/>
              <a:t>14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092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19DCB3-CF3B-4632-8E19-F912060DA6BD}" type="slidenum">
              <a:rPr lang="en-US" sz="1300" smtClean="0">
                <a:latin typeface="Times New Roman" pitchFamily="18" charset="0"/>
              </a:rPr>
              <a:pPr/>
              <a:t>15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3470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211879F-841F-42CE-8341-857A9C27DA00}" type="slidenum">
              <a:rPr lang="en-US" sz="1300" smtClean="0">
                <a:latin typeface="Times New Roman" pitchFamily="18" charset="0"/>
              </a:rPr>
              <a:pPr/>
              <a:t>16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4606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52E99A-F5D0-45D4-80FA-40358842E55F}" type="slidenum">
              <a:rPr lang="en-US" sz="1300" smtClean="0">
                <a:latin typeface="Times New Roman" pitchFamily="18" charset="0"/>
              </a:rPr>
              <a:pPr/>
              <a:t>17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5435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503B10-32B8-4FED-84F0-5AE3B28817D2}" type="slidenum">
              <a:rPr lang="en-US" sz="1300" smtClean="0">
                <a:latin typeface="Times New Roman" pitchFamily="18" charset="0"/>
              </a:rPr>
              <a:pPr/>
              <a:t>18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9044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44C7EF-5CDE-4E8D-8FD3-EE2AAF91C487}" type="slidenum">
              <a:rPr lang="en-US" sz="1300" smtClean="0">
                <a:latin typeface="Times New Roman" pitchFamily="18" charset="0"/>
              </a:rPr>
              <a:pPr/>
              <a:t>19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873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503B10-32B8-4FED-84F0-5AE3B28817D2}" type="slidenum">
              <a:rPr lang="en-US" sz="1300" smtClean="0">
                <a:latin typeface="Times New Roman" pitchFamily="18" charset="0"/>
              </a:rPr>
              <a:pPr/>
              <a:t>20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1886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503B10-32B8-4FED-84F0-5AE3B28817D2}" type="slidenum">
              <a:rPr lang="en-US" sz="1300" smtClean="0">
                <a:latin typeface="Times New Roman" pitchFamily="18" charset="0"/>
              </a:rPr>
              <a:pPr/>
              <a:t>21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347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F09471-53A1-477E-94DC-EF6472D66A4B}" type="slidenum">
              <a:rPr lang="en-US" sz="1300" smtClean="0">
                <a:latin typeface="Times New Roman" pitchFamily="18" charset="0"/>
              </a:rPr>
              <a:pPr/>
              <a:t>2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66788"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5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503B10-32B8-4FED-84F0-5AE3B28817D2}" type="slidenum">
              <a:rPr lang="en-US" sz="1300" smtClean="0">
                <a:latin typeface="Times New Roman" pitchFamily="18" charset="0"/>
              </a:rPr>
              <a:pPr/>
              <a:t>22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717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09DEB6-3C7B-41FA-8ABC-37C1821EE96D}" type="slidenum">
              <a:rPr lang="en-US" sz="1300" smtClean="0">
                <a:latin typeface="Times New Roman" pitchFamily="18" charset="0"/>
              </a:rPr>
              <a:pPr/>
              <a:t>23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1740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4322198-62BF-47AC-A640-15725DBDA0D5}" type="slidenum">
              <a:rPr lang="en-US" sz="1300" smtClean="0">
                <a:latin typeface="Times New Roman" pitchFamily="18" charset="0"/>
              </a:rPr>
              <a:pPr/>
              <a:t>24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1609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5DBB98-99C6-4D64-8E28-4B53DF175164}" type="slidenum">
              <a:rPr lang="en-US" sz="1300" smtClean="0">
                <a:latin typeface="Times New Roman" pitchFamily="18" charset="0"/>
              </a:rPr>
              <a:pPr/>
              <a:t>25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6490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D5351B-C864-4B02-AED4-55E36C045FC6}" type="slidenum">
              <a:rPr lang="en-US" sz="1300" smtClean="0">
                <a:latin typeface="Times New Roman" pitchFamily="18" charset="0"/>
              </a:rPr>
              <a:pPr/>
              <a:t>26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506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AB5C43-FCCB-4BF2-B4A7-E2E93826ED5D}" type="slidenum">
              <a:rPr lang="en-US" sz="1300" smtClean="0">
                <a:latin typeface="Times New Roman" pitchFamily="18" charset="0"/>
              </a:rPr>
              <a:pPr/>
              <a:t>27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2822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71CB3C-747A-43C0-A9F2-C9F32B569493}" type="slidenum">
              <a:rPr lang="en-US" sz="1300" smtClean="0">
                <a:latin typeface="Times New Roman" pitchFamily="18" charset="0"/>
              </a:rPr>
              <a:pPr/>
              <a:t>28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8121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9C8999-9F6B-4E8D-BF07-413B7E1E30A3}" type="slidenum">
              <a:rPr lang="en-US" sz="1300" smtClean="0">
                <a:latin typeface="Times New Roman" pitchFamily="18" charset="0"/>
              </a:rPr>
              <a:pPr/>
              <a:t>29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4882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F1E2E4-1536-4D5E-A1F1-0B64A423101B}" type="slidenum">
              <a:rPr lang="en-US" sz="1300" smtClean="0">
                <a:latin typeface="Times New Roman" pitchFamily="18" charset="0"/>
              </a:rPr>
              <a:pPr/>
              <a:t>30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9542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3572D2-C575-4213-AFE2-61DB9EE319ED}" type="slidenum">
              <a:rPr lang="en-US" sz="1300" smtClean="0">
                <a:latin typeface="Times New Roman" pitchFamily="18" charset="0"/>
              </a:rPr>
              <a:pPr/>
              <a:t>31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823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FA9F60-AC64-49D2-91A0-EF1D590738B6}" type="slidenum">
              <a:rPr lang="en-US" sz="1300" smtClean="0">
                <a:latin typeface="Times New Roman" pitchFamily="18" charset="0"/>
              </a:rPr>
              <a:pPr/>
              <a:t>3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616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69947E5-4DDE-4B12-9AC3-BE750071661A}" type="slidenum">
              <a:rPr lang="en-US" sz="1300" smtClean="0">
                <a:latin typeface="Times New Roman" pitchFamily="18" charset="0"/>
              </a:rPr>
              <a:pPr/>
              <a:t>32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3506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E641AB-2173-4991-802D-65C2A9B6FE0B}" type="slidenum">
              <a:rPr lang="en-US" sz="1300" smtClean="0">
                <a:latin typeface="Times New Roman" pitchFamily="18" charset="0"/>
              </a:rPr>
              <a:pPr/>
              <a:t>33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060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23B038-458C-4B08-8C1D-64B167D61103}" type="slidenum">
              <a:rPr lang="en-US" sz="1300" smtClean="0">
                <a:latin typeface="Times New Roman" pitchFamily="18" charset="0"/>
              </a:rPr>
              <a:pPr/>
              <a:t>34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1486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5FFD14-32CF-4C82-81C6-96EF816EB48F}" type="slidenum">
              <a:rPr lang="en-US" sz="1300" smtClean="0">
                <a:latin typeface="Times New Roman" pitchFamily="18" charset="0"/>
              </a:rPr>
              <a:pPr/>
              <a:t>35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3548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5E9344-5198-4C6B-AE34-E3A13C905F06}" type="slidenum">
              <a:rPr lang="en-US" sz="1300" smtClean="0">
                <a:latin typeface="Times New Roman" pitchFamily="18" charset="0"/>
              </a:rPr>
              <a:pPr/>
              <a:t>36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5170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2DF1F13-46D5-466D-B77F-DD9DF8FFC09F}" type="slidenum">
              <a:rPr lang="en-US" sz="1300" smtClean="0">
                <a:latin typeface="Times New Roman" pitchFamily="18" charset="0"/>
              </a:rPr>
              <a:pPr/>
              <a:t>37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4381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431A1B-5E19-4C3C-8FAB-DA0F92D8D082}" type="slidenum">
              <a:rPr lang="en-US" sz="1300" smtClean="0">
                <a:latin typeface="Times New Roman" pitchFamily="18" charset="0"/>
              </a:rPr>
              <a:pPr/>
              <a:t>38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442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69F7BD-358D-4D3E-B2AD-C5E291E48B83}" type="slidenum">
              <a:rPr lang="en-US" sz="1300" smtClean="0">
                <a:latin typeface="Times New Roman" pitchFamily="18" charset="0"/>
              </a:rPr>
              <a:pPr/>
              <a:t>4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63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EA5B7A-D906-4771-BEB9-739B26B1A4BB}" type="slidenum">
              <a:rPr lang="en-US" sz="1300" smtClean="0">
                <a:latin typeface="Times New Roman" pitchFamily="18" charset="0"/>
              </a:rPr>
              <a:pPr/>
              <a:t>7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188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0BFDA9-B801-4093-A7B3-5FD4060C3817}" type="slidenum">
              <a:rPr lang="en-US" sz="1300" smtClean="0">
                <a:latin typeface="Times New Roman" pitchFamily="18" charset="0"/>
              </a:rPr>
              <a:pPr/>
              <a:t>8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916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02C96D-1194-4CC9-8C22-CC3CC18C3E64}" type="slidenum">
              <a:rPr lang="en-US" sz="1300" smtClean="0">
                <a:latin typeface="Times New Roman" pitchFamily="18" charset="0"/>
              </a:rPr>
              <a:pPr/>
              <a:t>9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0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CFE795-0F76-49AF-BEC9-D118CC22B6E9}" type="slidenum">
              <a:rPr lang="en-US" sz="1300" smtClean="0">
                <a:latin typeface="Times New Roman" pitchFamily="18" charset="0"/>
              </a:rPr>
              <a:pPr/>
              <a:t>10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178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02C96D-1194-4CC9-8C22-CC3CC18C3E64}" type="slidenum">
              <a:rPr lang="en-US" sz="1300" smtClean="0">
                <a:latin typeface="Times New Roman" pitchFamily="18" charset="0"/>
              </a:rPr>
              <a:pPr/>
              <a:t>11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711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F820F4-039D-4D8F-88CE-F8BE91FC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2237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D42A-9265-4057-9361-5DB29AA19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2762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8CF43-1A27-42AF-A7F7-2E25BC7CF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3546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0C7B-E321-421D-9431-2C8505582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8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8D7C2-A455-48BC-86ED-99DFE89C0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6553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6F40-CF3F-4C82-8A05-B30E45AD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6737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4705-C446-4F77-9BD8-1891732C5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720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7D6D-B7B2-433F-90EA-6E068FF5D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957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3118-DC47-4583-8A7A-055C14F11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2372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6097D-ED5A-4568-9A8B-745DBFC2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045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9DC8-6DE8-4225-960D-367F1A6E1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901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26563-FC50-48FD-A900-8DD7A5425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99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28" name="Rectangle 1028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0" name="Rectangle 1030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1" name="Rectangle 1031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2" name="Rectangle 103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3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51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52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53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9FB4E7-C950-45CD-A7AC-9603C88A5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29.wmf"/><Relationship Id="rId4" Type="http://schemas.openxmlformats.org/officeDocument/2006/relationships/image" Target="../media/image25.png"/><Relationship Id="rId9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3"/>
          <p:cNvGrpSpPr>
            <a:grpSpLocks/>
          </p:cNvGrpSpPr>
          <p:nvPr/>
        </p:nvGrpSpPr>
        <p:grpSpPr bwMode="auto">
          <a:xfrm>
            <a:off x="288925" y="285750"/>
            <a:ext cx="8051800" cy="4733925"/>
            <a:chOff x="288925" y="285750"/>
            <a:chExt cx="8051800" cy="4733925"/>
          </a:xfrm>
        </p:grpSpPr>
        <p:sp>
          <p:nvSpPr>
            <p:cNvPr id="3075" name="Freeform 2"/>
            <p:cNvSpPr>
              <a:spLocks/>
            </p:cNvSpPr>
            <p:nvPr/>
          </p:nvSpPr>
          <p:spPr bwMode="auto">
            <a:xfrm>
              <a:off x="2097088" y="2960688"/>
              <a:ext cx="4743450" cy="1657350"/>
            </a:xfrm>
            <a:custGeom>
              <a:avLst/>
              <a:gdLst>
                <a:gd name="T0" fmla="*/ 2147483647 w 8964"/>
                <a:gd name="T1" fmla="*/ 2147483647 h 3133"/>
                <a:gd name="T2" fmla="*/ 2147483647 w 8964"/>
                <a:gd name="T3" fmla="*/ 2147483647 h 3133"/>
                <a:gd name="T4" fmla="*/ 2147483647 w 8964"/>
                <a:gd name="T5" fmla="*/ 2147483647 h 3133"/>
                <a:gd name="T6" fmla="*/ 2147483647 w 8964"/>
                <a:gd name="T7" fmla="*/ 2147483647 h 3133"/>
                <a:gd name="T8" fmla="*/ 2147483647 w 8964"/>
                <a:gd name="T9" fmla="*/ 2147483647 h 3133"/>
                <a:gd name="T10" fmla="*/ 2147483647 w 8964"/>
                <a:gd name="T11" fmla="*/ 2147483647 h 3133"/>
                <a:gd name="T12" fmla="*/ 2147483647 w 8964"/>
                <a:gd name="T13" fmla="*/ 2147483647 h 3133"/>
                <a:gd name="T14" fmla="*/ 2147483647 w 8964"/>
                <a:gd name="T15" fmla="*/ 2147483647 h 3133"/>
                <a:gd name="T16" fmla="*/ 2147483647 w 8964"/>
                <a:gd name="T17" fmla="*/ 0 h 3133"/>
                <a:gd name="T18" fmla="*/ 2147483647 w 8964"/>
                <a:gd name="T19" fmla="*/ 2147483647 h 3133"/>
                <a:gd name="T20" fmla="*/ 2147483647 w 8964"/>
                <a:gd name="T21" fmla="*/ 2147483647 h 3133"/>
                <a:gd name="T22" fmla="*/ 2147483647 w 8964"/>
                <a:gd name="T23" fmla="*/ 2147483647 h 3133"/>
                <a:gd name="T24" fmla="*/ 2147483647 w 8964"/>
                <a:gd name="T25" fmla="*/ 2147483647 h 3133"/>
                <a:gd name="T26" fmla="*/ 2147483647 w 8964"/>
                <a:gd name="T27" fmla="*/ 2147483647 h 3133"/>
                <a:gd name="T28" fmla="*/ 2147483647 w 8964"/>
                <a:gd name="T29" fmla="*/ 2147483647 h 3133"/>
                <a:gd name="T30" fmla="*/ 2147483647 w 8964"/>
                <a:gd name="T31" fmla="*/ 2147483647 h 3133"/>
                <a:gd name="T32" fmla="*/ 2147483647 w 8964"/>
                <a:gd name="T33" fmla="*/ 2147483647 h 3133"/>
                <a:gd name="T34" fmla="*/ 2147483647 w 8964"/>
                <a:gd name="T35" fmla="*/ 2147483647 h 3133"/>
                <a:gd name="T36" fmla="*/ 2147483647 w 8964"/>
                <a:gd name="T37" fmla="*/ 2147483647 h 3133"/>
                <a:gd name="T38" fmla="*/ 2147483647 w 8964"/>
                <a:gd name="T39" fmla="*/ 2147483647 h 3133"/>
                <a:gd name="T40" fmla="*/ 2147483647 w 8964"/>
                <a:gd name="T41" fmla="*/ 2147483647 h 3133"/>
                <a:gd name="T42" fmla="*/ 2147483647 w 8964"/>
                <a:gd name="T43" fmla="*/ 2147483647 h 3133"/>
                <a:gd name="T44" fmla="*/ 2147483647 w 8964"/>
                <a:gd name="T45" fmla="*/ 2147483647 h 3133"/>
                <a:gd name="T46" fmla="*/ 2147483647 w 8964"/>
                <a:gd name="T47" fmla="*/ 2147483647 h 3133"/>
                <a:gd name="T48" fmla="*/ 2147483647 w 8964"/>
                <a:gd name="T49" fmla="*/ 2147483647 h 3133"/>
                <a:gd name="T50" fmla="*/ 2147483647 w 8964"/>
                <a:gd name="T51" fmla="*/ 2147483647 h 3133"/>
                <a:gd name="T52" fmla="*/ 2147483647 w 8964"/>
                <a:gd name="T53" fmla="*/ 2147483647 h 3133"/>
                <a:gd name="T54" fmla="*/ 2147483647 w 8964"/>
                <a:gd name="T55" fmla="*/ 2147483647 h 3133"/>
                <a:gd name="T56" fmla="*/ 2147483647 w 8964"/>
                <a:gd name="T57" fmla="*/ 2147483647 h 3133"/>
                <a:gd name="T58" fmla="*/ 2147483647 w 8964"/>
                <a:gd name="T59" fmla="*/ 2147483647 h 3133"/>
                <a:gd name="T60" fmla="*/ 2147483647 w 8964"/>
                <a:gd name="T61" fmla="*/ 2147483647 h 3133"/>
                <a:gd name="T62" fmla="*/ 2147483647 w 8964"/>
                <a:gd name="T63" fmla="*/ 2147483647 h 3133"/>
                <a:gd name="T64" fmla="*/ 2147483647 w 8964"/>
                <a:gd name="T65" fmla="*/ 2147483647 h 3133"/>
                <a:gd name="T66" fmla="*/ 2147483647 w 8964"/>
                <a:gd name="T67" fmla="*/ 2147483647 h 3133"/>
                <a:gd name="T68" fmla="*/ 2147483647 w 8964"/>
                <a:gd name="T69" fmla="*/ 2147483647 h 3133"/>
                <a:gd name="T70" fmla="*/ 2147483647 w 8964"/>
                <a:gd name="T71" fmla="*/ 2147483647 h 3133"/>
                <a:gd name="T72" fmla="*/ 2147483647 w 8964"/>
                <a:gd name="T73" fmla="*/ 2147483647 h 3133"/>
                <a:gd name="T74" fmla="*/ 2147483647 w 8964"/>
                <a:gd name="T75" fmla="*/ 2147483647 h 3133"/>
                <a:gd name="T76" fmla="*/ 2147483647 w 8964"/>
                <a:gd name="T77" fmla="*/ 2147483647 h 3133"/>
                <a:gd name="T78" fmla="*/ 2147483647 w 8964"/>
                <a:gd name="T79" fmla="*/ 2147483647 h 3133"/>
                <a:gd name="T80" fmla="*/ 2147483647 w 8964"/>
                <a:gd name="T81" fmla="*/ 2147483647 h 3133"/>
                <a:gd name="T82" fmla="*/ 2147483647 w 8964"/>
                <a:gd name="T83" fmla="*/ 2147483647 h 3133"/>
                <a:gd name="T84" fmla="*/ 2147483647 w 8964"/>
                <a:gd name="T85" fmla="*/ 2147483647 h 3133"/>
                <a:gd name="T86" fmla="*/ 2147483647 w 8964"/>
                <a:gd name="T87" fmla="*/ 2147483647 h 3133"/>
                <a:gd name="T88" fmla="*/ 2147483647 w 8964"/>
                <a:gd name="T89" fmla="*/ 2147483647 h 3133"/>
                <a:gd name="T90" fmla="*/ 2147483647 w 8964"/>
                <a:gd name="T91" fmla="*/ 2147483647 h 3133"/>
                <a:gd name="T92" fmla="*/ 2147483647 w 8964"/>
                <a:gd name="T93" fmla="*/ 2147483647 h 3133"/>
                <a:gd name="T94" fmla="*/ 2147483647 w 8964"/>
                <a:gd name="T95" fmla="*/ 2147483647 h 3133"/>
                <a:gd name="T96" fmla="*/ 2147483647 w 8964"/>
                <a:gd name="T97" fmla="*/ 2147483647 h 3133"/>
                <a:gd name="T98" fmla="*/ 2147483647 w 8964"/>
                <a:gd name="T99" fmla="*/ 2147483647 h 3133"/>
                <a:gd name="T100" fmla="*/ 2147483647 w 8964"/>
                <a:gd name="T101" fmla="*/ 2147483647 h 3133"/>
                <a:gd name="T102" fmla="*/ 2147483647 w 8964"/>
                <a:gd name="T103" fmla="*/ 2147483647 h 3133"/>
                <a:gd name="T104" fmla="*/ 2147483647 w 8964"/>
                <a:gd name="T105" fmla="*/ 2147483647 h 3133"/>
                <a:gd name="T106" fmla="*/ 2147483647 w 8964"/>
                <a:gd name="T107" fmla="*/ 2147483647 h 3133"/>
                <a:gd name="T108" fmla="*/ 2147483647 w 8964"/>
                <a:gd name="T109" fmla="*/ 2147483647 h 3133"/>
                <a:gd name="T110" fmla="*/ 2147483647 w 8964"/>
                <a:gd name="T111" fmla="*/ 2147483647 h 3133"/>
                <a:gd name="T112" fmla="*/ 2147483647 w 8964"/>
                <a:gd name="T113" fmla="*/ 2147483647 h 3133"/>
                <a:gd name="T114" fmla="*/ 2147483647 w 8964"/>
                <a:gd name="T115" fmla="*/ 2147483647 h 31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64"/>
                <a:gd name="T175" fmla="*/ 0 h 3133"/>
                <a:gd name="T176" fmla="*/ 8964 w 8964"/>
                <a:gd name="T177" fmla="*/ 3133 h 31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64" h="3133">
                  <a:moveTo>
                    <a:pt x="1998" y="1134"/>
                  </a:moveTo>
                  <a:lnTo>
                    <a:pt x="2004" y="1129"/>
                  </a:lnTo>
                  <a:lnTo>
                    <a:pt x="1998" y="1107"/>
                  </a:lnTo>
                  <a:lnTo>
                    <a:pt x="1998" y="972"/>
                  </a:lnTo>
                  <a:lnTo>
                    <a:pt x="1972" y="972"/>
                  </a:lnTo>
                  <a:lnTo>
                    <a:pt x="1972" y="891"/>
                  </a:lnTo>
                  <a:lnTo>
                    <a:pt x="1944" y="891"/>
                  </a:lnTo>
                  <a:lnTo>
                    <a:pt x="1944" y="864"/>
                  </a:lnTo>
                  <a:lnTo>
                    <a:pt x="1918" y="836"/>
                  </a:lnTo>
                  <a:lnTo>
                    <a:pt x="1918" y="810"/>
                  </a:lnTo>
                  <a:lnTo>
                    <a:pt x="1890" y="782"/>
                  </a:lnTo>
                  <a:lnTo>
                    <a:pt x="1890" y="756"/>
                  </a:lnTo>
                  <a:lnTo>
                    <a:pt x="1864" y="756"/>
                  </a:lnTo>
                  <a:lnTo>
                    <a:pt x="1864" y="702"/>
                  </a:lnTo>
                  <a:lnTo>
                    <a:pt x="1836" y="674"/>
                  </a:lnTo>
                  <a:lnTo>
                    <a:pt x="1836" y="648"/>
                  </a:lnTo>
                  <a:lnTo>
                    <a:pt x="1810" y="648"/>
                  </a:lnTo>
                  <a:lnTo>
                    <a:pt x="1810" y="566"/>
                  </a:lnTo>
                  <a:lnTo>
                    <a:pt x="1782" y="566"/>
                  </a:lnTo>
                  <a:lnTo>
                    <a:pt x="1782" y="512"/>
                  </a:lnTo>
                  <a:lnTo>
                    <a:pt x="1756" y="512"/>
                  </a:lnTo>
                  <a:lnTo>
                    <a:pt x="1756" y="404"/>
                  </a:lnTo>
                  <a:lnTo>
                    <a:pt x="1728" y="404"/>
                  </a:lnTo>
                  <a:lnTo>
                    <a:pt x="1728" y="324"/>
                  </a:lnTo>
                  <a:lnTo>
                    <a:pt x="1702" y="324"/>
                  </a:lnTo>
                  <a:lnTo>
                    <a:pt x="1702" y="270"/>
                  </a:lnTo>
                  <a:lnTo>
                    <a:pt x="1674" y="270"/>
                  </a:lnTo>
                  <a:lnTo>
                    <a:pt x="1674" y="242"/>
                  </a:lnTo>
                  <a:lnTo>
                    <a:pt x="1648" y="242"/>
                  </a:lnTo>
                  <a:lnTo>
                    <a:pt x="1648" y="216"/>
                  </a:lnTo>
                  <a:lnTo>
                    <a:pt x="1620" y="188"/>
                  </a:lnTo>
                  <a:lnTo>
                    <a:pt x="1566" y="188"/>
                  </a:lnTo>
                  <a:lnTo>
                    <a:pt x="1566" y="162"/>
                  </a:lnTo>
                  <a:lnTo>
                    <a:pt x="1540" y="162"/>
                  </a:lnTo>
                  <a:lnTo>
                    <a:pt x="1540" y="134"/>
                  </a:lnTo>
                  <a:lnTo>
                    <a:pt x="1512" y="134"/>
                  </a:lnTo>
                  <a:lnTo>
                    <a:pt x="1512" y="108"/>
                  </a:lnTo>
                  <a:lnTo>
                    <a:pt x="1458" y="108"/>
                  </a:lnTo>
                  <a:lnTo>
                    <a:pt x="1458" y="80"/>
                  </a:lnTo>
                  <a:lnTo>
                    <a:pt x="1432" y="80"/>
                  </a:lnTo>
                  <a:lnTo>
                    <a:pt x="1432" y="54"/>
                  </a:lnTo>
                  <a:lnTo>
                    <a:pt x="1378" y="54"/>
                  </a:lnTo>
                  <a:lnTo>
                    <a:pt x="1378" y="26"/>
                  </a:lnTo>
                  <a:lnTo>
                    <a:pt x="1296" y="26"/>
                  </a:lnTo>
                  <a:lnTo>
                    <a:pt x="1270" y="0"/>
                  </a:lnTo>
                  <a:lnTo>
                    <a:pt x="702" y="0"/>
                  </a:lnTo>
                  <a:lnTo>
                    <a:pt x="702" y="26"/>
                  </a:lnTo>
                  <a:lnTo>
                    <a:pt x="648" y="26"/>
                  </a:lnTo>
                  <a:lnTo>
                    <a:pt x="622" y="54"/>
                  </a:lnTo>
                  <a:lnTo>
                    <a:pt x="568" y="54"/>
                  </a:lnTo>
                  <a:lnTo>
                    <a:pt x="568" y="80"/>
                  </a:lnTo>
                  <a:lnTo>
                    <a:pt x="540" y="80"/>
                  </a:lnTo>
                  <a:lnTo>
                    <a:pt x="514" y="108"/>
                  </a:lnTo>
                  <a:lnTo>
                    <a:pt x="486" y="108"/>
                  </a:lnTo>
                  <a:lnTo>
                    <a:pt x="486" y="134"/>
                  </a:lnTo>
                  <a:lnTo>
                    <a:pt x="432" y="134"/>
                  </a:lnTo>
                  <a:lnTo>
                    <a:pt x="432" y="162"/>
                  </a:lnTo>
                  <a:lnTo>
                    <a:pt x="378" y="162"/>
                  </a:lnTo>
                  <a:lnTo>
                    <a:pt x="378" y="188"/>
                  </a:lnTo>
                  <a:lnTo>
                    <a:pt x="324" y="188"/>
                  </a:lnTo>
                  <a:lnTo>
                    <a:pt x="324" y="216"/>
                  </a:lnTo>
                  <a:lnTo>
                    <a:pt x="270" y="216"/>
                  </a:lnTo>
                  <a:lnTo>
                    <a:pt x="270" y="242"/>
                  </a:lnTo>
                  <a:lnTo>
                    <a:pt x="244" y="242"/>
                  </a:lnTo>
                  <a:lnTo>
                    <a:pt x="216" y="270"/>
                  </a:lnTo>
                  <a:lnTo>
                    <a:pt x="216" y="324"/>
                  </a:lnTo>
                  <a:lnTo>
                    <a:pt x="190" y="324"/>
                  </a:lnTo>
                  <a:lnTo>
                    <a:pt x="190" y="350"/>
                  </a:lnTo>
                  <a:lnTo>
                    <a:pt x="162" y="350"/>
                  </a:lnTo>
                  <a:lnTo>
                    <a:pt x="162" y="432"/>
                  </a:lnTo>
                  <a:lnTo>
                    <a:pt x="136" y="458"/>
                  </a:lnTo>
                  <a:lnTo>
                    <a:pt x="136" y="486"/>
                  </a:lnTo>
                  <a:lnTo>
                    <a:pt x="108" y="486"/>
                  </a:lnTo>
                  <a:lnTo>
                    <a:pt x="108" y="540"/>
                  </a:lnTo>
                  <a:lnTo>
                    <a:pt x="82" y="540"/>
                  </a:lnTo>
                  <a:lnTo>
                    <a:pt x="82" y="566"/>
                  </a:lnTo>
                  <a:lnTo>
                    <a:pt x="54" y="594"/>
                  </a:lnTo>
                  <a:lnTo>
                    <a:pt x="54" y="674"/>
                  </a:lnTo>
                  <a:lnTo>
                    <a:pt x="28" y="674"/>
                  </a:lnTo>
                  <a:lnTo>
                    <a:pt x="28" y="782"/>
                  </a:lnTo>
                  <a:lnTo>
                    <a:pt x="0" y="782"/>
                  </a:lnTo>
                  <a:lnTo>
                    <a:pt x="0" y="2079"/>
                  </a:lnTo>
                  <a:lnTo>
                    <a:pt x="28" y="2079"/>
                  </a:lnTo>
                  <a:lnTo>
                    <a:pt x="28" y="2268"/>
                  </a:lnTo>
                  <a:lnTo>
                    <a:pt x="54" y="2268"/>
                  </a:lnTo>
                  <a:lnTo>
                    <a:pt x="54" y="2349"/>
                  </a:lnTo>
                  <a:lnTo>
                    <a:pt x="82" y="2349"/>
                  </a:lnTo>
                  <a:lnTo>
                    <a:pt x="82" y="2430"/>
                  </a:lnTo>
                  <a:lnTo>
                    <a:pt x="108" y="2430"/>
                  </a:lnTo>
                  <a:lnTo>
                    <a:pt x="108" y="2484"/>
                  </a:lnTo>
                  <a:lnTo>
                    <a:pt x="136" y="2484"/>
                  </a:lnTo>
                  <a:lnTo>
                    <a:pt x="136" y="2538"/>
                  </a:lnTo>
                  <a:lnTo>
                    <a:pt x="162" y="2538"/>
                  </a:lnTo>
                  <a:lnTo>
                    <a:pt x="162" y="2565"/>
                  </a:lnTo>
                  <a:lnTo>
                    <a:pt x="190" y="2565"/>
                  </a:lnTo>
                  <a:lnTo>
                    <a:pt x="190" y="2619"/>
                  </a:lnTo>
                  <a:lnTo>
                    <a:pt x="216" y="2673"/>
                  </a:lnTo>
                  <a:lnTo>
                    <a:pt x="216" y="2700"/>
                  </a:lnTo>
                  <a:lnTo>
                    <a:pt x="244" y="2727"/>
                  </a:lnTo>
                  <a:lnTo>
                    <a:pt x="244" y="2754"/>
                  </a:lnTo>
                  <a:lnTo>
                    <a:pt x="298" y="2808"/>
                  </a:lnTo>
                  <a:lnTo>
                    <a:pt x="298" y="2835"/>
                  </a:lnTo>
                  <a:lnTo>
                    <a:pt x="352" y="2835"/>
                  </a:lnTo>
                  <a:lnTo>
                    <a:pt x="352" y="2862"/>
                  </a:lnTo>
                  <a:lnTo>
                    <a:pt x="378" y="2862"/>
                  </a:lnTo>
                  <a:lnTo>
                    <a:pt x="378" y="2889"/>
                  </a:lnTo>
                  <a:lnTo>
                    <a:pt x="432" y="2889"/>
                  </a:lnTo>
                  <a:lnTo>
                    <a:pt x="432" y="2916"/>
                  </a:lnTo>
                  <a:lnTo>
                    <a:pt x="486" y="2916"/>
                  </a:lnTo>
                  <a:lnTo>
                    <a:pt x="514" y="2943"/>
                  </a:lnTo>
                  <a:lnTo>
                    <a:pt x="540" y="2943"/>
                  </a:lnTo>
                  <a:lnTo>
                    <a:pt x="540" y="2970"/>
                  </a:lnTo>
                  <a:lnTo>
                    <a:pt x="568" y="2970"/>
                  </a:lnTo>
                  <a:lnTo>
                    <a:pt x="594" y="2997"/>
                  </a:lnTo>
                  <a:lnTo>
                    <a:pt x="648" y="2997"/>
                  </a:lnTo>
                  <a:lnTo>
                    <a:pt x="648" y="3024"/>
                  </a:lnTo>
                  <a:lnTo>
                    <a:pt x="702" y="3024"/>
                  </a:lnTo>
                  <a:lnTo>
                    <a:pt x="730" y="3051"/>
                  </a:lnTo>
                  <a:lnTo>
                    <a:pt x="756" y="3051"/>
                  </a:lnTo>
                  <a:lnTo>
                    <a:pt x="784" y="3078"/>
                  </a:lnTo>
                  <a:lnTo>
                    <a:pt x="838" y="3078"/>
                  </a:lnTo>
                  <a:lnTo>
                    <a:pt x="864" y="3105"/>
                  </a:lnTo>
                  <a:lnTo>
                    <a:pt x="972" y="3105"/>
                  </a:lnTo>
                  <a:lnTo>
                    <a:pt x="1026" y="3133"/>
                  </a:lnTo>
                  <a:lnTo>
                    <a:pt x="1378" y="3133"/>
                  </a:lnTo>
                  <a:lnTo>
                    <a:pt x="1378" y="3105"/>
                  </a:lnTo>
                  <a:lnTo>
                    <a:pt x="1432" y="3105"/>
                  </a:lnTo>
                  <a:lnTo>
                    <a:pt x="1458" y="3078"/>
                  </a:lnTo>
                  <a:lnTo>
                    <a:pt x="1486" y="3078"/>
                  </a:lnTo>
                  <a:lnTo>
                    <a:pt x="1512" y="3051"/>
                  </a:lnTo>
                  <a:lnTo>
                    <a:pt x="1566" y="3051"/>
                  </a:lnTo>
                  <a:lnTo>
                    <a:pt x="1566" y="3024"/>
                  </a:lnTo>
                  <a:lnTo>
                    <a:pt x="1620" y="3024"/>
                  </a:lnTo>
                  <a:lnTo>
                    <a:pt x="1648" y="2997"/>
                  </a:lnTo>
                  <a:lnTo>
                    <a:pt x="1674" y="2997"/>
                  </a:lnTo>
                  <a:lnTo>
                    <a:pt x="1702" y="2970"/>
                  </a:lnTo>
                  <a:lnTo>
                    <a:pt x="1728" y="2970"/>
                  </a:lnTo>
                  <a:lnTo>
                    <a:pt x="1756" y="2943"/>
                  </a:lnTo>
                  <a:lnTo>
                    <a:pt x="1782" y="2943"/>
                  </a:lnTo>
                  <a:lnTo>
                    <a:pt x="1782" y="2916"/>
                  </a:lnTo>
                  <a:lnTo>
                    <a:pt x="1810" y="2916"/>
                  </a:lnTo>
                  <a:lnTo>
                    <a:pt x="1810" y="2889"/>
                  </a:lnTo>
                  <a:lnTo>
                    <a:pt x="1836" y="2889"/>
                  </a:lnTo>
                  <a:lnTo>
                    <a:pt x="1836" y="2862"/>
                  </a:lnTo>
                  <a:lnTo>
                    <a:pt x="1864" y="2862"/>
                  </a:lnTo>
                  <a:lnTo>
                    <a:pt x="1864" y="2754"/>
                  </a:lnTo>
                  <a:lnTo>
                    <a:pt x="1890" y="2754"/>
                  </a:lnTo>
                  <a:lnTo>
                    <a:pt x="1890" y="2700"/>
                  </a:lnTo>
                  <a:lnTo>
                    <a:pt x="1918" y="2700"/>
                  </a:lnTo>
                  <a:lnTo>
                    <a:pt x="1918" y="2592"/>
                  </a:lnTo>
                  <a:lnTo>
                    <a:pt x="1944" y="2592"/>
                  </a:lnTo>
                  <a:lnTo>
                    <a:pt x="1944" y="2538"/>
                  </a:lnTo>
                  <a:lnTo>
                    <a:pt x="1972" y="2538"/>
                  </a:lnTo>
                  <a:lnTo>
                    <a:pt x="1972" y="2349"/>
                  </a:lnTo>
                  <a:lnTo>
                    <a:pt x="1998" y="2349"/>
                  </a:lnTo>
                  <a:lnTo>
                    <a:pt x="1998" y="2241"/>
                  </a:lnTo>
                  <a:lnTo>
                    <a:pt x="2026" y="2241"/>
                  </a:lnTo>
                  <a:lnTo>
                    <a:pt x="2026" y="2133"/>
                  </a:lnTo>
                  <a:lnTo>
                    <a:pt x="2052" y="2133"/>
                  </a:lnTo>
                  <a:lnTo>
                    <a:pt x="2052" y="2106"/>
                  </a:lnTo>
                  <a:lnTo>
                    <a:pt x="2080" y="2106"/>
                  </a:lnTo>
                  <a:lnTo>
                    <a:pt x="2080" y="2079"/>
                  </a:lnTo>
                  <a:lnTo>
                    <a:pt x="2106" y="2025"/>
                  </a:lnTo>
                  <a:lnTo>
                    <a:pt x="2134" y="2025"/>
                  </a:lnTo>
                  <a:lnTo>
                    <a:pt x="2160" y="1998"/>
                  </a:lnTo>
                  <a:lnTo>
                    <a:pt x="2214" y="1998"/>
                  </a:lnTo>
                  <a:lnTo>
                    <a:pt x="2214" y="1971"/>
                  </a:lnTo>
                  <a:lnTo>
                    <a:pt x="2268" y="1971"/>
                  </a:lnTo>
                  <a:lnTo>
                    <a:pt x="2268" y="1944"/>
                  </a:lnTo>
                  <a:lnTo>
                    <a:pt x="2350" y="1944"/>
                  </a:lnTo>
                  <a:lnTo>
                    <a:pt x="2376" y="1917"/>
                  </a:lnTo>
                  <a:lnTo>
                    <a:pt x="4266" y="1917"/>
                  </a:lnTo>
                  <a:lnTo>
                    <a:pt x="4294" y="1944"/>
                  </a:lnTo>
                  <a:lnTo>
                    <a:pt x="4726" y="1944"/>
                  </a:lnTo>
                  <a:lnTo>
                    <a:pt x="4752" y="1971"/>
                  </a:lnTo>
                  <a:lnTo>
                    <a:pt x="4968" y="1971"/>
                  </a:lnTo>
                  <a:lnTo>
                    <a:pt x="4968" y="1998"/>
                  </a:lnTo>
                  <a:lnTo>
                    <a:pt x="6021" y="1998"/>
                  </a:lnTo>
                  <a:lnTo>
                    <a:pt x="6021" y="2025"/>
                  </a:lnTo>
                  <a:lnTo>
                    <a:pt x="6345" y="2025"/>
                  </a:lnTo>
                  <a:lnTo>
                    <a:pt x="6372" y="2079"/>
                  </a:lnTo>
                  <a:lnTo>
                    <a:pt x="7749" y="2079"/>
                  </a:lnTo>
                  <a:lnTo>
                    <a:pt x="7749" y="2106"/>
                  </a:lnTo>
                  <a:lnTo>
                    <a:pt x="7830" y="2106"/>
                  </a:lnTo>
                  <a:lnTo>
                    <a:pt x="7830" y="2133"/>
                  </a:lnTo>
                  <a:lnTo>
                    <a:pt x="7857" y="2133"/>
                  </a:lnTo>
                  <a:lnTo>
                    <a:pt x="7857" y="2160"/>
                  </a:lnTo>
                  <a:lnTo>
                    <a:pt x="7884" y="2160"/>
                  </a:lnTo>
                  <a:lnTo>
                    <a:pt x="7938" y="2187"/>
                  </a:lnTo>
                  <a:lnTo>
                    <a:pt x="7938" y="2214"/>
                  </a:lnTo>
                  <a:lnTo>
                    <a:pt x="7992" y="2214"/>
                  </a:lnTo>
                  <a:lnTo>
                    <a:pt x="7992" y="2268"/>
                  </a:lnTo>
                  <a:lnTo>
                    <a:pt x="8019" y="2295"/>
                  </a:lnTo>
                  <a:lnTo>
                    <a:pt x="8019" y="2322"/>
                  </a:lnTo>
                  <a:lnTo>
                    <a:pt x="8046" y="2322"/>
                  </a:lnTo>
                  <a:lnTo>
                    <a:pt x="8046" y="2403"/>
                  </a:lnTo>
                  <a:lnTo>
                    <a:pt x="8073" y="2403"/>
                  </a:lnTo>
                  <a:lnTo>
                    <a:pt x="8073" y="2457"/>
                  </a:lnTo>
                  <a:lnTo>
                    <a:pt x="8100" y="2457"/>
                  </a:lnTo>
                  <a:lnTo>
                    <a:pt x="8100" y="2538"/>
                  </a:lnTo>
                  <a:lnTo>
                    <a:pt x="8127" y="2565"/>
                  </a:lnTo>
                  <a:lnTo>
                    <a:pt x="8127" y="2592"/>
                  </a:lnTo>
                  <a:lnTo>
                    <a:pt x="8154" y="2592"/>
                  </a:lnTo>
                  <a:lnTo>
                    <a:pt x="8154" y="2619"/>
                  </a:lnTo>
                  <a:lnTo>
                    <a:pt x="8208" y="2619"/>
                  </a:lnTo>
                  <a:lnTo>
                    <a:pt x="8235" y="2673"/>
                  </a:lnTo>
                  <a:lnTo>
                    <a:pt x="8370" y="2673"/>
                  </a:lnTo>
                  <a:lnTo>
                    <a:pt x="8397" y="2700"/>
                  </a:lnTo>
                  <a:lnTo>
                    <a:pt x="8721" y="2700"/>
                  </a:lnTo>
                  <a:lnTo>
                    <a:pt x="8721" y="2673"/>
                  </a:lnTo>
                  <a:lnTo>
                    <a:pt x="8775" y="2673"/>
                  </a:lnTo>
                  <a:lnTo>
                    <a:pt x="8775" y="2619"/>
                  </a:lnTo>
                  <a:lnTo>
                    <a:pt x="8802" y="2592"/>
                  </a:lnTo>
                  <a:lnTo>
                    <a:pt x="8829" y="2592"/>
                  </a:lnTo>
                  <a:lnTo>
                    <a:pt x="8856" y="2565"/>
                  </a:lnTo>
                  <a:lnTo>
                    <a:pt x="8883" y="2538"/>
                  </a:lnTo>
                  <a:lnTo>
                    <a:pt x="8910" y="2511"/>
                  </a:lnTo>
                  <a:lnTo>
                    <a:pt x="8937" y="2484"/>
                  </a:lnTo>
                  <a:lnTo>
                    <a:pt x="8937" y="2403"/>
                  </a:lnTo>
                  <a:lnTo>
                    <a:pt x="8964" y="2403"/>
                  </a:lnTo>
                  <a:lnTo>
                    <a:pt x="8964" y="1539"/>
                  </a:lnTo>
                  <a:lnTo>
                    <a:pt x="8937" y="1539"/>
                  </a:lnTo>
                  <a:lnTo>
                    <a:pt x="8937" y="1431"/>
                  </a:lnTo>
                  <a:lnTo>
                    <a:pt x="8910" y="1431"/>
                  </a:lnTo>
                  <a:lnTo>
                    <a:pt x="8910" y="1350"/>
                  </a:lnTo>
                  <a:lnTo>
                    <a:pt x="8883" y="1350"/>
                  </a:lnTo>
                  <a:lnTo>
                    <a:pt x="8883" y="1296"/>
                  </a:lnTo>
                  <a:lnTo>
                    <a:pt x="8856" y="1296"/>
                  </a:lnTo>
                  <a:lnTo>
                    <a:pt x="8856" y="1161"/>
                  </a:lnTo>
                  <a:lnTo>
                    <a:pt x="8829" y="1134"/>
                  </a:lnTo>
                  <a:lnTo>
                    <a:pt x="8829" y="1026"/>
                  </a:lnTo>
                  <a:lnTo>
                    <a:pt x="8802" y="1026"/>
                  </a:lnTo>
                  <a:lnTo>
                    <a:pt x="8802" y="810"/>
                  </a:lnTo>
                  <a:lnTo>
                    <a:pt x="8775" y="782"/>
                  </a:lnTo>
                  <a:lnTo>
                    <a:pt x="8775" y="756"/>
                  </a:lnTo>
                  <a:lnTo>
                    <a:pt x="8748" y="756"/>
                  </a:lnTo>
                  <a:lnTo>
                    <a:pt x="8748" y="702"/>
                  </a:lnTo>
                  <a:lnTo>
                    <a:pt x="8721" y="674"/>
                  </a:lnTo>
                  <a:lnTo>
                    <a:pt x="8694" y="648"/>
                  </a:lnTo>
                  <a:lnTo>
                    <a:pt x="8694" y="620"/>
                  </a:lnTo>
                  <a:lnTo>
                    <a:pt x="8667" y="594"/>
                  </a:lnTo>
                  <a:lnTo>
                    <a:pt x="8640" y="594"/>
                  </a:lnTo>
                  <a:lnTo>
                    <a:pt x="8640" y="566"/>
                  </a:lnTo>
                  <a:lnTo>
                    <a:pt x="8613" y="566"/>
                  </a:lnTo>
                  <a:lnTo>
                    <a:pt x="8613" y="540"/>
                  </a:lnTo>
                  <a:lnTo>
                    <a:pt x="8586" y="540"/>
                  </a:lnTo>
                  <a:lnTo>
                    <a:pt x="8586" y="512"/>
                  </a:lnTo>
                  <a:lnTo>
                    <a:pt x="8532" y="512"/>
                  </a:lnTo>
                  <a:lnTo>
                    <a:pt x="8532" y="486"/>
                  </a:lnTo>
                  <a:lnTo>
                    <a:pt x="8478" y="486"/>
                  </a:lnTo>
                  <a:lnTo>
                    <a:pt x="8478" y="458"/>
                  </a:lnTo>
                  <a:lnTo>
                    <a:pt x="8424" y="458"/>
                  </a:lnTo>
                  <a:lnTo>
                    <a:pt x="8397" y="432"/>
                  </a:lnTo>
                  <a:lnTo>
                    <a:pt x="8370" y="432"/>
                  </a:lnTo>
                  <a:lnTo>
                    <a:pt x="8343" y="404"/>
                  </a:lnTo>
                  <a:lnTo>
                    <a:pt x="8262" y="404"/>
                  </a:lnTo>
                  <a:lnTo>
                    <a:pt x="8235" y="432"/>
                  </a:lnTo>
                  <a:lnTo>
                    <a:pt x="8181" y="432"/>
                  </a:lnTo>
                  <a:lnTo>
                    <a:pt x="8181" y="458"/>
                  </a:lnTo>
                  <a:lnTo>
                    <a:pt x="8127" y="458"/>
                  </a:lnTo>
                  <a:lnTo>
                    <a:pt x="8127" y="486"/>
                  </a:lnTo>
                  <a:lnTo>
                    <a:pt x="8100" y="486"/>
                  </a:lnTo>
                  <a:lnTo>
                    <a:pt x="8073" y="512"/>
                  </a:lnTo>
                  <a:lnTo>
                    <a:pt x="8073" y="540"/>
                  </a:lnTo>
                  <a:lnTo>
                    <a:pt x="8046" y="540"/>
                  </a:lnTo>
                  <a:lnTo>
                    <a:pt x="8046" y="594"/>
                  </a:lnTo>
                  <a:lnTo>
                    <a:pt x="8019" y="594"/>
                  </a:lnTo>
                  <a:lnTo>
                    <a:pt x="8019" y="620"/>
                  </a:lnTo>
                  <a:lnTo>
                    <a:pt x="7992" y="648"/>
                  </a:lnTo>
                  <a:lnTo>
                    <a:pt x="7992" y="674"/>
                  </a:lnTo>
                  <a:lnTo>
                    <a:pt x="7965" y="702"/>
                  </a:lnTo>
                  <a:lnTo>
                    <a:pt x="7965" y="782"/>
                  </a:lnTo>
                  <a:lnTo>
                    <a:pt x="7938" y="782"/>
                  </a:lnTo>
                  <a:lnTo>
                    <a:pt x="7938" y="891"/>
                  </a:lnTo>
                  <a:lnTo>
                    <a:pt x="7884" y="891"/>
                  </a:lnTo>
                  <a:lnTo>
                    <a:pt x="7884" y="1053"/>
                  </a:lnTo>
                  <a:lnTo>
                    <a:pt x="7857" y="1080"/>
                  </a:lnTo>
                  <a:lnTo>
                    <a:pt x="7857" y="1134"/>
                  </a:lnTo>
                  <a:lnTo>
                    <a:pt x="7830" y="1134"/>
                  </a:lnTo>
                  <a:lnTo>
                    <a:pt x="7830" y="1215"/>
                  </a:lnTo>
                  <a:lnTo>
                    <a:pt x="7776" y="1215"/>
                  </a:lnTo>
                  <a:lnTo>
                    <a:pt x="7776" y="1242"/>
                  </a:lnTo>
                  <a:lnTo>
                    <a:pt x="7749" y="1242"/>
                  </a:lnTo>
                  <a:lnTo>
                    <a:pt x="7722" y="1269"/>
                  </a:lnTo>
                  <a:lnTo>
                    <a:pt x="7614" y="1269"/>
                  </a:lnTo>
                  <a:lnTo>
                    <a:pt x="7587" y="1296"/>
                  </a:lnTo>
                  <a:lnTo>
                    <a:pt x="2674" y="1296"/>
                  </a:lnTo>
                  <a:lnTo>
                    <a:pt x="2674" y="1269"/>
                  </a:lnTo>
                  <a:lnTo>
                    <a:pt x="2052" y="1269"/>
                  </a:lnTo>
                  <a:lnTo>
                    <a:pt x="2052" y="1215"/>
                  </a:lnTo>
                  <a:lnTo>
                    <a:pt x="2026" y="1215"/>
                  </a:lnTo>
                  <a:lnTo>
                    <a:pt x="2026" y="118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Freeform 3"/>
            <p:cNvSpPr>
              <a:spLocks/>
            </p:cNvSpPr>
            <p:nvPr/>
          </p:nvSpPr>
          <p:spPr bwMode="auto">
            <a:xfrm>
              <a:off x="727075" y="3175000"/>
              <a:ext cx="1214438" cy="1171575"/>
            </a:xfrm>
            <a:custGeom>
              <a:avLst/>
              <a:gdLst>
                <a:gd name="T0" fmla="*/ 2147483647 w 2295"/>
                <a:gd name="T1" fmla="*/ 2147483647 h 2214"/>
                <a:gd name="T2" fmla="*/ 2147483647 w 2295"/>
                <a:gd name="T3" fmla="*/ 2147483647 h 2214"/>
                <a:gd name="T4" fmla="*/ 2147483647 w 2295"/>
                <a:gd name="T5" fmla="*/ 2147483647 h 2214"/>
                <a:gd name="T6" fmla="*/ 2147483647 w 2295"/>
                <a:gd name="T7" fmla="*/ 2147483647 h 2214"/>
                <a:gd name="T8" fmla="*/ 2147483647 w 2295"/>
                <a:gd name="T9" fmla="*/ 2147483647 h 2214"/>
                <a:gd name="T10" fmla="*/ 2147483647 w 2295"/>
                <a:gd name="T11" fmla="*/ 2147483647 h 2214"/>
                <a:gd name="T12" fmla="*/ 2147483647 w 2295"/>
                <a:gd name="T13" fmla="*/ 2147483647 h 2214"/>
                <a:gd name="T14" fmla="*/ 2147483647 w 2295"/>
                <a:gd name="T15" fmla="*/ 2147483647 h 2214"/>
                <a:gd name="T16" fmla="*/ 2147483647 w 2295"/>
                <a:gd name="T17" fmla="*/ 2147483647 h 2214"/>
                <a:gd name="T18" fmla="*/ 2147483647 w 2295"/>
                <a:gd name="T19" fmla="*/ 2147483647 h 2214"/>
                <a:gd name="T20" fmla="*/ 2147483647 w 2295"/>
                <a:gd name="T21" fmla="*/ 2147483647 h 2214"/>
                <a:gd name="T22" fmla="*/ 2147483647 w 2295"/>
                <a:gd name="T23" fmla="*/ 2147483647 h 2214"/>
                <a:gd name="T24" fmla="*/ 2147483647 w 2295"/>
                <a:gd name="T25" fmla="*/ 0 h 2214"/>
                <a:gd name="T26" fmla="*/ 2147483647 w 2295"/>
                <a:gd name="T27" fmla="*/ 2147483647 h 2214"/>
                <a:gd name="T28" fmla="*/ 2147483647 w 2295"/>
                <a:gd name="T29" fmla="*/ 2147483647 h 2214"/>
                <a:gd name="T30" fmla="*/ 2147483647 w 2295"/>
                <a:gd name="T31" fmla="*/ 2147483647 h 2214"/>
                <a:gd name="T32" fmla="*/ 2147483647 w 2295"/>
                <a:gd name="T33" fmla="*/ 2147483647 h 2214"/>
                <a:gd name="T34" fmla="*/ 2147483647 w 2295"/>
                <a:gd name="T35" fmla="*/ 2147483647 h 2214"/>
                <a:gd name="T36" fmla="*/ 2147483647 w 2295"/>
                <a:gd name="T37" fmla="*/ 2147483647 h 2214"/>
                <a:gd name="T38" fmla="*/ 2147483647 w 2295"/>
                <a:gd name="T39" fmla="*/ 2147483647 h 2214"/>
                <a:gd name="T40" fmla="*/ 2147483647 w 2295"/>
                <a:gd name="T41" fmla="*/ 2147483647 h 2214"/>
                <a:gd name="T42" fmla="*/ 2147483647 w 2295"/>
                <a:gd name="T43" fmla="*/ 2147483647 h 2214"/>
                <a:gd name="T44" fmla="*/ 2147483647 w 2295"/>
                <a:gd name="T45" fmla="*/ 2147483647 h 2214"/>
                <a:gd name="T46" fmla="*/ 2147483647 w 2295"/>
                <a:gd name="T47" fmla="*/ 2147483647 h 2214"/>
                <a:gd name="T48" fmla="*/ 2147483647 w 2295"/>
                <a:gd name="T49" fmla="*/ 2147483647 h 2214"/>
                <a:gd name="T50" fmla="*/ 2147483647 w 2295"/>
                <a:gd name="T51" fmla="*/ 2147483647 h 2214"/>
                <a:gd name="T52" fmla="*/ 2147483647 w 2295"/>
                <a:gd name="T53" fmla="*/ 2147483647 h 2214"/>
                <a:gd name="T54" fmla="*/ 2147483647 w 2295"/>
                <a:gd name="T55" fmla="*/ 2147483647 h 2214"/>
                <a:gd name="T56" fmla="*/ 2147483647 w 2295"/>
                <a:gd name="T57" fmla="*/ 2147483647 h 2214"/>
                <a:gd name="T58" fmla="*/ 2147483647 w 2295"/>
                <a:gd name="T59" fmla="*/ 2147483647 h 2214"/>
                <a:gd name="T60" fmla="*/ 2147483647 w 2295"/>
                <a:gd name="T61" fmla="*/ 2147483647 h 2214"/>
                <a:gd name="T62" fmla="*/ 2147483647 w 2295"/>
                <a:gd name="T63" fmla="*/ 2147483647 h 2214"/>
                <a:gd name="T64" fmla="*/ 2147483647 w 2295"/>
                <a:gd name="T65" fmla="*/ 2147483647 h 2214"/>
                <a:gd name="T66" fmla="*/ 2147483647 w 2295"/>
                <a:gd name="T67" fmla="*/ 2147483647 h 2214"/>
                <a:gd name="T68" fmla="*/ 2147483647 w 2295"/>
                <a:gd name="T69" fmla="*/ 2147483647 h 2214"/>
                <a:gd name="T70" fmla="*/ 2147483647 w 2295"/>
                <a:gd name="T71" fmla="*/ 2147483647 h 2214"/>
                <a:gd name="T72" fmla="*/ 2147483647 w 2295"/>
                <a:gd name="T73" fmla="*/ 2147483647 h 2214"/>
                <a:gd name="T74" fmla="*/ 2147483647 w 2295"/>
                <a:gd name="T75" fmla="*/ 2147483647 h 2214"/>
                <a:gd name="T76" fmla="*/ 2147483647 w 2295"/>
                <a:gd name="T77" fmla="*/ 2147483647 h 2214"/>
                <a:gd name="T78" fmla="*/ 2147483647 w 2295"/>
                <a:gd name="T79" fmla="*/ 2147483647 h 2214"/>
                <a:gd name="T80" fmla="*/ 2147483647 w 2295"/>
                <a:gd name="T81" fmla="*/ 2147483647 h 2214"/>
                <a:gd name="T82" fmla="*/ 2147483647 w 2295"/>
                <a:gd name="T83" fmla="*/ 2147483647 h 22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95"/>
                <a:gd name="T127" fmla="*/ 0 h 2214"/>
                <a:gd name="T128" fmla="*/ 2295 w 2295"/>
                <a:gd name="T129" fmla="*/ 2214 h 22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95" h="2214">
                  <a:moveTo>
                    <a:pt x="162" y="864"/>
                  </a:moveTo>
                  <a:lnTo>
                    <a:pt x="347" y="854"/>
                  </a:lnTo>
                  <a:lnTo>
                    <a:pt x="378" y="864"/>
                  </a:lnTo>
                  <a:lnTo>
                    <a:pt x="1323" y="864"/>
                  </a:lnTo>
                  <a:lnTo>
                    <a:pt x="1323" y="836"/>
                  </a:lnTo>
                  <a:lnTo>
                    <a:pt x="1377" y="836"/>
                  </a:lnTo>
                  <a:lnTo>
                    <a:pt x="1377" y="810"/>
                  </a:lnTo>
                  <a:lnTo>
                    <a:pt x="1404" y="810"/>
                  </a:lnTo>
                  <a:lnTo>
                    <a:pt x="1404" y="350"/>
                  </a:lnTo>
                  <a:lnTo>
                    <a:pt x="1431" y="350"/>
                  </a:lnTo>
                  <a:lnTo>
                    <a:pt x="1431" y="296"/>
                  </a:lnTo>
                  <a:lnTo>
                    <a:pt x="1458" y="270"/>
                  </a:lnTo>
                  <a:lnTo>
                    <a:pt x="1458" y="188"/>
                  </a:lnTo>
                  <a:lnTo>
                    <a:pt x="1485" y="188"/>
                  </a:lnTo>
                  <a:lnTo>
                    <a:pt x="1485" y="162"/>
                  </a:lnTo>
                  <a:lnTo>
                    <a:pt x="1512" y="162"/>
                  </a:lnTo>
                  <a:lnTo>
                    <a:pt x="1512" y="108"/>
                  </a:lnTo>
                  <a:lnTo>
                    <a:pt x="1539" y="108"/>
                  </a:lnTo>
                  <a:lnTo>
                    <a:pt x="1539" y="80"/>
                  </a:lnTo>
                  <a:lnTo>
                    <a:pt x="1566" y="80"/>
                  </a:lnTo>
                  <a:lnTo>
                    <a:pt x="1566" y="54"/>
                  </a:lnTo>
                  <a:lnTo>
                    <a:pt x="1593" y="54"/>
                  </a:lnTo>
                  <a:lnTo>
                    <a:pt x="1620" y="26"/>
                  </a:lnTo>
                  <a:lnTo>
                    <a:pt x="1674" y="26"/>
                  </a:lnTo>
                  <a:lnTo>
                    <a:pt x="1674" y="0"/>
                  </a:lnTo>
                  <a:lnTo>
                    <a:pt x="1944" y="0"/>
                  </a:lnTo>
                  <a:lnTo>
                    <a:pt x="1971" y="26"/>
                  </a:lnTo>
                  <a:lnTo>
                    <a:pt x="2052" y="26"/>
                  </a:lnTo>
                  <a:lnTo>
                    <a:pt x="2079" y="54"/>
                  </a:lnTo>
                  <a:lnTo>
                    <a:pt x="2079" y="80"/>
                  </a:lnTo>
                  <a:lnTo>
                    <a:pt x="2106" y="80"/>
                  </a:lnTo>
                  <a:lnTo>
                    <a:pt x="2106" y="108"/>
                  </a:lnTo>
                  <a:lnTo>
                    <a:pt x="2133" y="108"/>
                  </a:lnTo>
                  <a:lnTo>
                    <a:pt x="2133" y="134"/>
                  </a:lnTo>
                  <a:lnTo>
                    <a:pt x="2160" y="162"/>
                  </a:lnTo>
                  <a:lnTo>
                    <a:pt x="2187" y="188"/>
                  </a:lnTo>
                  <a:lnTo>
                    <a:pt x="2187" y="242"/>
                  </a:lnTo>
                  <a:lnTo>
                    <a:pt x="2214" y="242"/>
                  </a:lnTo>
                  <a:lnTo>
                    <a:pt x="2214" y="296"/>
                  </a:lnTo>
                  <a:lnTo>
                    <a:pt x="2241" y="296"/>
                  </a:lnTo>
                  <a:lnTo>
                    <a:pt x="2241" y="404"/>
                  </a:lnTo>
                  <a:lnTo>
                    <a:pt x="2268" y="404"/>
                  </a:lnTo>
                  <a:lnTo>
                    <a:pt x="2268" y="594"/>
                  </a:lnTo>
                  <a:lnTo>
                    <a:pt x="2295" y="594"/>
                  </a:lnTo>
                  <a:lnTo>
                    <a:pt x="2295" y="1160"/>
                  </a:lnTo>
                  <a:lnTo>
                    <a:pt x="2268" y="1188"/>
                  </a:lnTo>
                  <a:lnTo>
                    <a:pt x="2268" y="1322"/>
                  </a:lnTo>
                  <a:lnTo>
                    <a:pt x="2241" y="1376"/>
                  </a:lnTo>
                  <a:lnTo>
                    <a:pt x="2241" y="1512"/>
                  </a:lnTo>
                  <a:lnTo>
                    <a:pt x="2214" y="1538"/>
                  </a:lnTo>
                  <a:lnTo>
                    <a:pt x="2214" y="2052"/>
                  </a:lnTo>
                  <a:lnTo>
                    <a:pt x="2187" y="2052"/>
                  </a:lnTo>
                  <a:lnTo>
                    <a:pt x="2187" y="2078"/>
                  </a:lnTo>
                  <a:lnTo>
                    <a:pt x="2160" y="2078"/>
                  </a:lnTo>
                  <a:lnTo>
                    <a:pt x="2160" y="2106"/>
                  </a:lnTo>
                  <a:lnTo>
                    <a:pt x="2133" y="2132"/>
                  </a:lnTo>
                  <a:lnTo>
                    <a:pt x="2106" y="2132"/>
                  </a:lnTo>
                  <a:lnTo>
                    <a:pt x="2106" y="2160"/>
                  </a:lnTo>
                  <a:lnTo>
                    <a:pt x="2079" y="2160"/>
                  </a:lnTo>
                  <a:lnTo>
                    <a:pt x="2079" y="2186"/>
                  </a:lnTo>
                  <a:lnTo>
                    <a:pt x="2052" y="2186"/>
                  </a:lnTo>
                  <a:lnTo>
                    <a:pt x="2052" y="2214"/>
                  </a:lnTo>
                  <a:lnTo>
                    <a:pt x="1701" y="2214"/>
                  </a:lnTo>
                  <a:lnTo>
                    <a:pt x="1701" y="2186"/>
                  </a:lnTo>
                  <a:lnTo>
                    <a:pt x="1674" y="2186"/>
                  </a:lnTo>
                  <a:lnTo>
                    <a:pt x="1647" y="2160"/>
                  </a:lnTo>
                  <a:lnTo>
                    <a:pt x="1620" y="2160"/>
                  </a:lnTo>
                  <a:lnTo>
                    <a:pt x="1593" y="2132"/>
                  </a:lnTo>
                  <a:lnTo>
                    <a:pt x="1593" y="2106"/>
                  </a:lnTo>
                  <a:lnTo>
                    <a:pt x="1566" y="2106"/>
                  </a:lnTo>
                  <a:lnTo>
                    <a:pt x="1539" y="2078"/>
                  </a:lnTo>
                  <a:lnTo>
                    <a:pt x="1512" y="2052"/>
                  </a:lnTo>
                  <a:lnTo>
                    <a:pt x="1485" y="2024"/>
                  </a:lnTo>
                  <a:lnTo>
                    <a:pt x="1458" y="1998"/>
                  </a:lnTo>
                  <a:lnTo>
                    <a:pt x="1431" y="1970"/>
                  </a:lnTo>
                  <a:lnTo>
                    <a:pt x="1431" y="1700"/>
                  </a:lnTo>
                  <a:lnTo>
                    <a:pt x="1404" y="1700"/>
                  </a:lnTo>
                  <a:lnTo>
                    <a:pt x="1404" y="1646"/>
                  </a:lnTo>
                  <a:lnTo>
                    <a:pt x="1377" y="1646"/>
                  </a:lnTo>
                  <a:lnTo>
                    <a:pt x="1377" y="1538"/>
                  </a:lnTo>
                  <a:lnTo>
                    <a:pt x="1323" y="1538"/>
                  </a:lnTo>
                  <a:lnTo>
                    <a:pt x="1323" y="1512"/>
                  </a:lnTo>
                  <a:lnTo>
                    <a:pt x="756" y="1512"/>
                  </a:lnTo>
                  <a:lnTo>
                    <a:pt x="756" y="1484"/>
                  </a:lnTo>
                  <a:lnTo>
                    <a:pt x="0" y="148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4"/>
            <p:cNvSpPr>
              <a:spLocks/>
            </p:cNvSpPr>
            <p:nvPr/>
          </p:nvSpPr>
          <p:spPr bwMode="auto">
            <a:xfrm>
              <a:off x="7011988" y="2944813"/>
              <a:ext cx="1328737" cy="1730375"/>
            </a:xfrm>
            <a:custGeom>
              <a:avLst/>
              <a:gdLst>
                <a:gd name="T0" fmla="*/ 2147483647 w 2511"/>
                <a:gd name="T1" fmla="*/ 2147483647 h 3269"/>
                <a:gd name="T2" fmla="*/ 2147483647 w 2511"/>
                <a:gd name="T3" fmla="*/ 2147483647 h 3269"/>
                <a:gd name="T4" fmla="*/ 2147483647 w 2511"/>
                <a:gd name="T5" fmla="*/ 2147483647 h 3269"/>
                <a:gd name="T6" fmla="*/ 2147483647 w 2511"/>
                <a:gd name="T7" fmla="*/ 2147483647 h 3269"/>
                <a:gd name="T8" fmla="*/ 2147483647 w 2511"/>
                <a:gd name="T9" fmla="*/ 2147483647 h 3269"/>
                <a:gd name="T10" fmla="*/ 2147483647 w 2511"/>
                <a:gd name="T11" fmla="*/ 2147483647 h 3269"/>
                <a:gd name="T12" fmla="*/ 2147483647 w 2511"/>
                <a:gd name="T13" fmla="*/ 2147483647 h 3269"/>
                <a:gd name="T14" fmla="*/ 2147483647 w 2511"/>
                <a:gd name="T15" fmla="*/ 2147483647 h 3269"/>
                <a:gd name="T16" fmla="*/ 2147483647 w 2511"/>
                <a:gd name="T17" fmla="*/ 2147483647 h 3269"/>
                <a:gd name="T18" fmla="*/ 2147483647 w 2511"/>
                <a:gd name="T19" fmla="*/ 2147483647 h 3269"/>
                <a:gd name="T20" fmla="*/ 2147483647 w 2511"/>
                <a:gd name="T21" fmla="*/ 2147483647 h 3269"/>
                <a:gd name="T22" fmla="*/ 2147483647 w 2511"/>
                <a:gd name="T23" fmla="*/ 2147483647 h 3269"/>
                <a:gd name="T24" fmla="*/ 2147483647 w 2511"/>
                <a:gd name="T25" fmla="*/ 2147483647 h 3269"/>
                <a:gd name="T26" fmla="*/ 2147483647 w 2511"/>
                <a:gd name="T27" fmla="*/ 2147483647 h 3269"/>
                <a:gd name="T28" fmla="*/ 2147483647 w 2511"/>
                <a:gd name="T29" fmla="*/ 2147483647 h 3269"/>
                <a:gd name="T30" fmla="*/ 2147483647 w 2511"/>
                <a:gd name="T31" fmla="*/ 2147483647 h 3269"/>
                <a:gd name="T32" fmla="*/ 2147483647 w 2511"/>
                <a:gd name="T33" fmla="*/ 0 h 3269"/>
                <a:gd name="T34" fmla="*/ 2147483647 w 2511"/>
                <a:gd name="T35" fmla="*/ 2147483647 h 3269"/>
                <a:gd name="T36" fmla="*/ 2147483647 w 2511"/>
                <a:gd name="T37" fmla="*/ 2147483647 h 3269"/>
                <a:gd name="T38" fmla="*/ 2147483647 w 2511"/>
                <a:gd name="T39" fmla="*/ 2147483647 h 3269"/>
                <a:gd name="T40" fmla="*/ 2147483647 w 2511"/>
                <a:gd name="T41" fmla="*/ 2147483647 h 3269"/>
                <a:gd name="T42" fmla="*/ 2147483647 w 2511"/>
                <a:gd name="T43" fmla="*/ 2147483647 h 3269"/>
                <a:gd name="T44" fmla="*/ 2147483647 w 2511"/>
                <a:gd name="T45" fmla="*/ 2147483647 h 3269"/>
                <a:gd name="T46" fmla="*/ 2147483647 w 2511"/>
                <a:gd name="T47" fmla="*/ 2147483647 h 3269"/>
                <a:gd name="T48" fmla="*/ 2147483647 w 2511"/>
                <a:gd name="T49" fmla="*/ 2147483647 h 3269"/>
                <a:gd name="T50" fmla="*/ 2147483647 w 2511"/>
                <a:gd name="T51" fmla="*/ 2147483647 h 3269"/>
                <a:gd name="T52" fmla="*/ 2147483647 w 2511"/>
                <a:gd name="T53" fmla="*/ 2147483647 h 3269"/>
                <a:gd name="T54" fmla="*/ 2147483647 w 2511"/>
                <a:gd name="T55" fmla="*/ 2147483647 h 3269"/>
                <a:gd name="T56" fmla="*/ 2147483647 w 2511"/>
                <a:gd name="T57" fmla="*/ 2147483647 h 3269"/>
                <a:gd name="T58" fmla="*/ 2147483647 w 2511"/>
                <a:gd name="T59" fmla="*/ 2147483647 h 3269"/>
                <a:gd name="T60" fmla="*/ 2147483647 w 2511"/>
                <a:gd name="T61" fmla="*/ 2147483647 h 3269"/>
                <a:gd name="T62" fmla="*/ 2147483647 w 2511"/>
                <a:gd name="T63" fmla="*/ 2147483647 h 3269"/>
                <a:gd name="T64" fmla="*/ 2147483647 w 2511"/>
                <a:gd name="T65" fmla="*/ 2147483647 h 3269"/>
                <a:gd name="T66" fmla="*/ 2147483647 w 2511"/>
                <a:gd name="T67" fmla="*/ 2147483647 h 3269"/>
                <a:gd name="T68" fmla="*/ 2147483647 w 2511"/>
                <a:gd name="T69" fmla="*/ 2147483647 h 3269"/>
                <a:gd name="T70" fmla="*/ 2147483647 w 2511"/>
                <a:gd name="T71" fmla="*/ 2147483647 h 3269"/>
                <a:gd name="T72" fmla="*/ 2147483647 w 2511"/>
                <a:gd name="T73" fmla="*/ 2147483647 h 3269"/>
                <a:gd name="T74" fmla="*/ 2147483647 w 2511"/>
                <a:gd name="T75" fmla="*/ 2147483647 h 3269"/>
                <a:gd name="T76" fmla="*/ 2147483647 w 2511"/>
                <a:gd name="T77" fmla="*/ 2147483647 h 3269"/>
                <a:gd name="T78" fmla="*/ 2147483647 w 2511"/>
                <a:gd name="T79" fmla="*/ 2147483647 h 3269"/>
                <a:gd name="T80" fmla="*/ 2147483647 w 2511"/>
                <a:gd name="T81" fmla="*/ 2147483647 h 3269"/>
                <a:gd name="T82" fmla="*/ 2147483647 w 2511"/>
                <a:gd name="T83" fmla="*/ 2147483647 h 3269"/>
                <a:gd name="T84" fmla="*/ 2147483647 w 2511"/>
                <a:gd name="T85" fmla="*/ 2147483647 h 3269"/>
                <a:gd name="T86" fmla="*/ 2147483647 w 2511"/>
                <a:gd name="T87" fmla="*/ 2147483647 h 3269"/>
                <a:gd name="T88" fmla="*/ 2147483647 w 2511"/>
                <a:gd name="T89" fmla="*/ 2147483647 h 3269"/>
                <a:gd name="T90" fmla="*/ 2147483647 w 2511"/>
                <a:gd name="T91" fmla="*/ 2147483647 h 3269"/>
                <a:gd name="T92" fmla="*/ 2147483647 w 2511"/>
                <a:gd name="T93" fmla="*/ 2147483647 h 3269"/>
                <a:gd name="T94" fmla="*/ 2147483647 w 2511"/>
                <a:gd name="T95" fmla="*/ 2147483647 h 3269"/>
                <a:gd name="T96" fmla="*/ 2147483647 w 2511"/>
                <a:gd name="T97" fmla="*/ 2147483647 h 3269"/>
                <a:gd name="T98" fmla="*/ 2147483647 w 2511"/>
                <a:gd name="T99" fmla="*/ 2147483647 h 3269"/>
                <a:gd name="T100" fmla="*/ 2147483647 w 2511"/>
                <a:gd name="T101" fmla="*/ 2147483647 h 3269"/>
                <a:gd name="T102" fmla="*/ 2147483647 w 2511"/>
                <a:gd name="T103" fmla="*/ 2147483647 h 3269"/>
                <a:gd name="T104" fmla="*/ 2147483647 w 2511"/>
                <a:gd name="T105" fmla="*/ 2147483647 h 3269"/>
                <a:gd name="T106" fmla="*/ 2147483647 w 2511"/>
                <a:gd name="T107" fmla="*/ 2147483647 h 3269"/>
                <a:gd name="T108" fmla="*/ 2147483647 w 2511"/>
                <a:gd name="T109" fmla="*/ 2147483647 h 3269"/>
                <a:gd name="T110" fmla="*/ 2147483647 w 2511"/>
                <a:gd name="T111" fmla="*/ 2147483647 h 3269"/>
                <a:gd name="T112" fmla="*/ 2147483647 w 2511"/>
                <a:gd name="T113" fmla="*/ 2147483647 h 32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11"/>
                <a:gd name="T172" fmla="*/ 0 h 3269"/>
                <a:gd name="T173" fmla="*/ 2511 w 2511"/>
                <a:gd name="T174" fmla="*/ 3269 h 32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11" h="3269">
                  <a:moveTo>
                    <a:pt x="2511" y="1000"/>
                  </a:moveTo>
                  <a:lnTo>
                    <a:pt x="2317" y="1003"/>
                  </a:lnTo>
                  <a:lnTo>
                    <a:pt x="2295" y="1000"/>
                  </a:lnTo>
                  <a:lnTo>
                    <a:pt x="2025" y="1000"/>
                  </a:lnTo>
                  <a:lnTo>
                    <a:pt x="2025" y="973"/>
                  </a:lnTo>
                  <a:lnTo>
                    <a:pt x="1997" y="973"/>
                  </a:lnTo>
                  <a:lnTo>
                    <a:pt x="1997" y="946"/>
                  </a:lnTo>
                  <a:lnTo>
                    <a:pt x="1971" y="946"/>
                  </a:lnTo>
                  <a:lnTo>
                    <a:pt x="1971" y="919"/>
                  </a:lnTo>
                  <a:lnTo>
                    <a:pt x="1943" y="919"/>
                  </a:lnTo>
                  <a:lnTo>
                    <a:pt x="1943" y="892"/>
                  </a:lnTo>
                  <a:lnTo>
                    <a:pt x="1917" y="892"/>
                  </a:lnTo>
                  <a:lnTo>
                    <a:pt x="1917" y="864"/>
                  </a:lnTo>
                  <a:lnTo>
                    <a:pt x="1889" y="838"/>
                  </a:lnTo>
                  <a:lnTo>
                    <a:pt x="1863" y="810"/>
                  </a:lnTo>
                  <a:lnTo>
                    <a:pt x="1863" y="730"/>
                  </a:lnTo>
                  <a:lnTo>
                    <a:pt x="1835" y="730"/>
                  </a:lnTo>
                  <a:lnTo>
                    <a:pt x="1835" y="648"/>
                  </a:lnTo>
                  <a:lnTo>
                    <a:pt x="1809" y="648"/>
                  </a:lnTo>
                  <a:lnTo>
                    <a:pt x="1809" y="568"/>
                  </a:lnTo>
                  <a:lnTo>
                    <a:pt x="1781" y="568"/>
                  </a:lnTo>
                  <a:lnTo>
                    <a:pt x="1781" y="540"/>
                  </a:lnTo>
                  <a:lnTo>
                    <a:pt x="1755" y="514"/>
                  </a:lnTo>
                  <a:lnTo>
                    <a:pt x="1755" y="460"/>
                  </a:lnTo>
                  <a:lnTo>
                    <a:pt x="1727" y="432"/>
                  </a:lnTo>
                  <a:lnTo>
                    <a:pt x="1727" y="406"/>
                  </a:lnTo>
                  <a:lnTo>
                    <a:pt x="1701" y="406"/>
                  </a:lnTo>
                  <a:lnTo>
                    <a:pt x="1701" y="352"/>
                  </a:lnTo>
                  <a:lnTo>
                    <a:pt x="1673" y="352"/>
                  </a:lnTo>
                  <a:lnTo>
                    <a:pt x="1673" y="324"/>
                  </a:lnTo>
                  <a:lnTo>
                    <a:pt x="1647" y="324"/>
                  </a:lnTo>
                  <a:lnTo>
                    <a:pt x="1647" y="270"/>
                  </a:lnTo>
                  <a:lnTo>
                    <a:pt x="1619" y="270"/>
                  </a:lnTo>
                  <a:lnTo>
                    <a:pt x="1619" y="244"/>
                  </a:lnTo>
                  <a:lnTo>
                    <a:pt x="1593" y="244"/>
                  </a:lnTo>
                  <a:lnTo>
                    <a:pt x="1593" y="216"/>
                  </a:lnTo>
                  <a:lnTo>
                    <a:pt x="1565" y="216"/>
                  </a:lnTo>
                  <a:lnTo>
                    <a:pt x="1565" y="190"/>
                  </a:lnTo>
                  <a:lnTo>
                    <a:pt x="1511" y="190"/>
                  </a:lnTo>
                  <a:lnTo>
                    <a:pt x="1511" y="162"/>
                  </a:lnTo>
                  <a:lnTo>
                    <a:pt x="1485" y="162"/>
                  </a:lnTo>
                  <a:lnTo>
                    <a:pt x="1457" y="136"/>
                  </a:lnTo>
                  <a:lnTo>
                    <a:pt x="1431" y="136"/>
                  </a:lnTo>
                  <a:lnTo>
                    <a:pt x="1431" y="108"/>
                  </a:lnTo>
                  <a:lnTo>
                    <a:pt x="1349" y="108"/>
                  </a:lnTo>
                  <a:lnTo>
                    <a:pt x="1349" y="54"/>
                  </a:lnTo>
                  <a:lnTo>
                    <a:pt x="1296" y="54"/>
                  </a:lnTo>
                  <a:lnTo>
                    <a:pt x="1269" y="28"/>
                  </a:lnTo>
                  <a:lnTo>
                    <a:pt x="1188" y="28"/>
                  </a:lnTo>
                  <a:lnTo>
                    <a:pt x="1188" y="0"/>
                  </a:lnTo>
                  <a:lnTo>
                    <a:pt x="729" y="0"/>
                  </a:lnTo>
                  <a:lnTo>
                    <a:pt x="702" y="28"/>
                  </a:lnTo>
                  <a:lnTo>
                    <a:pt x="621" y="28"/>
                  </a:lnTo>
                  <a:lnTo>
                    <a:pt x="621" y="54"/>
                  </a:lnTo>
                  <a:lnTo>
                    <a:pt x="567" y="54"/>
                  </a:lnTo>
                  <a:lnTo>
                    <a:pt x="567" y="108"/>
                  </a:lnTo>
                  <a:lnTo>
                    <a:pt x="540" y="108"/>
                  </a:lnTo>
                  <a:lnTo>
                    <a:pt x="540" y="136"/>
                  </a:lnTo>
                  <a:lnTo>
                    <a:pt x="513" y="136"/>
                  </a:lnTo>
                  <a:lnTo>
                    <a:pt x="513" y="162"/>
                  </a:lnTo>
                  <a:lnTo>
                    <a:pt x="486" y="190"/>
                  </a:lnTo>
                  <a:lnTo>
                    <a:pt x="459" y="190"/>
                  </a:lnTo>
                  <a:lnTo>
                    <a:pt x="432" y="216"/>
                  </a:lnTo>
                  <a:lnTo>
                    <a:pt x="378" y="216"/>
                  </a:lnTo>
                  <a:lnTo>
                    <a:pt x="351" y="244"/>
                  </a:lnTo>
                  <a:lnTo>
                    <a:pt x="324" y="244"/>
                  </a:lnTo>
                  <a:lnTo>
                    <a:pt x="324" y="270"/>
                  </a:lnTo>
                  <a:lnTo>
                    <a:pt x="297" y="298"/>
                  </a:lnTo>
                  <a:lnTo>
                    <a:pt x="270" y="298"/>
                  </a:lnTo>
                  <a:lnTo>
                    <a:pt x="270" y="324"/>
                  </a:lnTo>
                  <a:lnTo>
                    <a:pt x="243" y="352"/>
                  </a:lnTo>
                  <a:lnTo>
                    <a:pt x="216" y="352"/>
                  </a:lnTo>
                  <a:lnTo>
                    <a:pt x="216" y="432"/>
                  </a:lnTo>
                  <a:lnTo>
                    <a:pt x="189" y="432"/>
                  </a:lnTo>
                  <a:lnTo>
                    <a:pt x="189" y="460"/>
                  </a:lnTo>
                  <a:lnTo>
                    <a:pt x="162" y="486"/>
                  </a:lnTo>
                  <a:lnTo>
                    <a:pt x="162" y="540"/>
                  </a:lnTo>
                  <a:lnTo>
                    <a:pt x="135" y="568"/>
                  </a:lnTo>
                  <a:lnTo>
                    <a:pt x="135" y="594"/>
                  </a:lnTo>
                  <a:lnTo>
                    <a:pt x="108" y="594"/>
                  </a:lnTo>
                  <a:lnTo>
                    <a:pt x="108" y="784"/>
                  </a:lnTo>
                  <a:lnTo>
                    <a:pt x="81" y="810"/>
                  </a:lnTo>
                  <a:lnTo>
                    <a:pt x="81" y="864"/>
                  </a:lnTo>
                  <a:lnTo>
                    <a:pt x="54" y="864"/>
                  </a:lnTo>
                  <a:lnTo>
                    <a:pt x="54" y="1000"/>
                  </a:lnTo>
                  <a:lnTo>
                    <a:pt x="27" y="1027"/>
                  </a:lnTo>
                  <a:lnTo>
                    <a:pt x="27" y="1108"/>
                  </a:lnTo>
                  <a:lnTo>
                    <a:pt x="0" y="1135"/>
                  </a:lnTo>
                  <a:lnTo>
                    <a:pt x="0" y="2566"/>
                  </a:lnTo>
                  <a:lnTo>
                    <a:pt x="27" y="2566"/>
                  </a:lnTo>
                  <a:lnTo>
                    <a:pt x="27" y="2620"/>
                  </a:lnTo>
                  <a:lnTo>
                    <a:pt x="54" y="2647"/>
                  </a:lnTo>
                  <a:lnTo>
                    <a:pt x="54" y="2674"/>
                  </a:lnTo>
                  <a:lnTo>
                    <a:pt x="81" y="2674"/>
                  </a:lnTo>
                  <a:lnTo>
                    <a:pt x="81" y="2728"/>
                  </a:lnTo>
                  <a:lnTo>
                    <a:pt x="216" y="2863"/>
                  </a:lnTo>
                  <a:lnTo>
                    <a:pt x="243" y="2863"/>
                  </a:lnTo>
                  <a:lnTo>
                    <a:pt x="243" y="2890"/>
                  </a:lnTo>
                  <a:lnTo>
                    <a:pt x="270" y="2890"/>
                  </a:lnTo>
                  <a:lnTo>
                    <a:pt x="297" y="2917"/>
                  </a:lnTo>
                  <a:lnTo>
                    <a:pt x="297" y="2971"/>
                  </a:lnTo>
                  <a:lnTo>
                    <a:pt x="324" y="2971"/>
                  </a:lnTo>
                  <a:lnTo>
                    <a:pt x="324" y="2998"/>
                  </a:lnTo>
                  <a:lnTo>
                    <a:pt x="351" y="2998"/>
                  </a:lnTo>
                  <a:lnTo>
                    <a:pt x="351" y="3025"/>
                  </a:lnTo>
                  <a:lnTo>
                    <a:pt x="378" y="3052"/>
                  </a:lnTo>
                  <a:lnTo>
                    <a:pt x="432" y="3052"/>
                  </a:lnTo>
                  <a:lnTo>
                    <a:pt x="432" y="3079"/>
                  </a:lnTo>
                  <a:lnTo>
                    <a:pt x="459" y="3079"/>
                  </a:lnTo>
                  <a:lnTo>
                    <a:pt x="459" y="3106"/>
                  </a:lnTo>
                  <a:lnTo>
                    <a:pt x="486" y="3106"/>
                  </a:lnTo>
                  <a:lnTo>
                    <a:pt x="486" y="3133"/>
                  </a:lnTo>
                  <a:lnTo>
                    <a:pt x="540" y="3133"/>
                  </a:lnTo>
                  <a:lnTo>
                    <a:pt x="540" y="3161"/>
                  </a:lnTo>
                  <a:lnTo>
                    <a:pt x="567" y="3161"/>
                  </a:lnTo>
                  <a:lnTo>
                    <a:pt x="594" y="3187"/>
                  </a:lnTo>
                  <a:lnTo>
                    <a:pt x="648" y="3187"/>
                  </a:lnTo>
                  <a:lnTo>
                    <a:pt x="648" y="3215"/>
                  </a:lnTo>
                  <a:lnTo>
                    <a:pt x="702" y="3215"/>
                  </a:lnTo>
                  <a:lnTo>
                    <a:pt x="702" y="3241"/>
                  </a:lnTo>
                  <a:lnTo>
                    <a:pt x="918" y="3241"/>
                  </a:lnTo>
                  <a:lnTo>
                    <a:pt x="918" y="3269"/>
                  </a:lnTo>
                  <a:lnTo>
                    <a:pt x="1377" y="3269"/>
                  </a:lnTo>
                  <a:lnTo>
                    <a:pt x="1377" y="3241"/>
                  </a:lnTo>
                  <a:lnTo>
                    <a:pt x="1485" y="3241"/>
                  </a:lnTo>
                  <a:lnTo>
                    <a:pt x="1511" y="3215"/>
                  </a:lnTo>
                  <a:lnTo>
                    <a:pt x="1565" y="3215"/>
                  </a:lnTo>
                  <a:lnTo>
                    <a:pt x="1565" y="3187"/>
                  </a:lnTo>
                  <a:lnTo>
                    <a:pt x="1593" y="3187"/>
                  </a:lnTo>
                  <a:lnTo>
                    <a:pt x="1647" y="3133"/>
                  </a:lnTo>
                  <a:lnTo>
                    <a:pt x="1673" y="3133"/>
                  </a:lnTo>
                  <a:lnTo>
                    <a:pt x="1673" y="3106"/>
                  </a:lnTo>
                  <a:lnTo>
                    <a:pt x="1727" y="3106"/>
                  </a:lnTo>
                  <a:lnTo>
                    <a:pt x="1727" y="3079"/>
                  </a:lnTo>
                  <a:lnTo>
                    <a:pt x="1755" y="3079"/>
                  </a:lnTo>
                  <a:lnTo>
                    <a:pt x="1781" y="3052"/>
                  </a:lnTo>
                  <a:lnTo>
                    <a:pt x="1781" y="3025"/>
                  </a:lnTo>
                  <a:lnTo>
                    <a:pt x="1809" y="3025"/>
                  </a:lnTo>
                  <a:lnTo>
                    <a:pt x="1835" y="2998"/>
                  </a:lnTo>
                  <a:lnTo>
                    <a:pt x="1835" y="2971"/>
                  </a:lnTo>
                  <a:lnTo>
                    <a:pt x="1863" y="2971"/>
                  </a:lnTo>
                  <a:lnTo>
                    <a:pt x="1889" y="2917"/>
                  </a:lnTo>
                  <a:lnTo>
                    <a:pt x="1889" y="2890"/>
                  </a:lnTo>
                  <a:lnTo>
                    <a:pt x="1917" y="2890"/>
                  </a:lnTo>
                  <a:lnTo>
                    <a:pt x="1917" y="2863"/>
                  </a:lnTo>
                  <a:lnTo>
                    <a:pt x="1943" y="2836"/>
                  </a:lnTo>
                  <a:lnTo>
                    <a:pt x="1943" y="2809"/>
                  </a:lnTo>
                  <a:lnTo>
                    <a:pt x="1971" y="2809"/>
                  </a:lnTo>
                  <a:lnTo>
                    <a:pt x="1971" y="2782"/>
                  </a:lnTo>
                  <a:lnTo>
                    <a:pt x="1997" y="2755"/>
                  </a:lnTo>
                  <a:lnTo>
                    <a:pt x="1997" y="2728"/>
                  </a:lnTo>
                  <a:lnTo>
                    <a:pt x="2025" y="2701"/>
                  </a:lnTo>
                  <a:lnTo>
                    <a:pt x="2025" y="2674"/>
                  </a:lnTo>
                  <a:lnTo>
                    <a:pt x="2051" y="2674"/>
                  </a:lnTo>
                  <a:lnTo>
                    <a:pt x="2051" y="2296"/>
                  </a:lnTo>
                  <a:lnTo>
                    <a:pt x="2079" y="2296"/>
                  </a:lnTo>
                  <a:lnTo>
                    <a:pt x="2079" y="2161"/>
                  </a:lnTo>
                  <a:lnTo>
                    <a:pt x="2105" y="2134"/>
                  </a:lnTo>
                  <a:lnTo>
                    <a:pt x="2105" y="2107"/>
                  </a:lnTo>
                  <a:lnTo>
                    <a:pt x="2159" y="2080"/>
                  </a:lnTo>
                  <a:lnTo>
                    <a:pt x="2159" y="1999"/>
                  </a:lnTo>
                  <a:lnTo>
                    <a:pt x="2187" y="1999"/>
                  </a:lnTo>
                  <a:lnTo>
                    <a:pt x="2187" y="1945"/>
                  </a:lnTo>
                  <a:lnTo>
                    <a:pt x="2213" y="1945"/>
                  </a:lnTo>
                  <a:lnTo>
                    <a:pt x="2213" y="1891"/>
                  </a:lnTo>
                  <a:lnTo>
                    <a:pt x="2241" y="1891"/>
                  </a:lnTo>
                  <a:lnTo>
                    <a:pt x="2241" y="1837"/>
                  </a:lnTo>
                  <a:lnTo>
                    <a:pt x="2267" y="1837"/>
                  </a:lnTo>
                  <a:lnTo>
                    <a:pt x="2267" y="1783"/>
                  </a:lnTo>
                  <a:lnTo>
                    <a:pt x="2295" y="1756"/>
                  </a:lnTo>
                  <a:lnTo>
                    <a:pt x="2429" y="1756"/>
                  </a:lnTo>
                  <a:lnTo>
                    <a:pt x="2429" y="1729"/>
                  </a:lnTo>
                  <a:lnTo>
                    <a:pt x="2483" y="172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Oval 5"/>
            <p:cNvSpPr>
              <a:spLocks noChangeArrowheads="1"/>
            </p:cNvSpPr>
            <p:nvPr/>
          </p:nvSpPr>
          <p:spPr bwMode="auto">
            <a:xfrm>
              <a:off x="2451100" y="3575050"/>
              <a:ext cx="579438" cy="7366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FF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Oval 6"/>
            <p:cNvSpPr>
              <a:spLocks noChangeArrowheads="1"/>
            </p:cNvSpPr>
            <p:nvPr/>
          </p:nvSpPr>
          <p:spPr bwMode="auto">
            <a:xfrm>
              <a:off x="2736850" y="4111625"/>
              <a:ext cx="50800" cy="5080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Oval 7"/>
            <p:cNvSpPr>
              <a:spLocks noChangeArrowheads="1"/>
            </p:cNvSpPr>
            <p:nvPr/>
          </p:nvSpPr>
          <p:spPr bwMode="auto">
            <a:xfrm>
              <a:off x="7389813" y="3613150"/>
              <a:ext cx="573087" cy="73025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FF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Oval 8"/>
            <p:cNvSpPr>
              <a:spLocks noChangeArrowheads="1"/>
            </p:cNvSpPr>
            <p:nvPr/>
          </p:nvSpPr>
          <p:spPr bwMode="auto">
            <a:xfrm>
              <a:off x="7672388" y="4146550"/>
              <a:ext cx="50800" cy="5080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Oval 9"/>
            <p:cNvSpPr>
              <a:spLocks noChangeArrowheads="1"/>
            </p:cNvSpPr>
            <p:nvPr/>
          </p:nvSpPr>
          <p:spPr bwMode="auto">
            <a:xfrm>
              <a:off x="6988175" y="3462338"/>
              <a:ext cx="101600" cy="84931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Oval 10"/>
            <p:cNvSpPr>
              <a:spLocks noChangeArrowheads="1"/>
            </p:cNvSpPr>
            <p:nvPr/>
          </p:nvSpPr>
          <p:spPr bwMode="auto">
            <a:xfrm>
              <a:off x="2076450" y="3365500"/>
              <a:ext cx="101600" cy="8509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Oval 11"/>
            <p:cNvSpPr>
              <a:spLocks noChangeArrowheads="1"/>
            </p:cNvSpPr>
            <p:nvPr/>
          </p:nvSpPr>
          <p:spPr bwMode="auto">
            <a:xfrm>
              <a:off x="1868488" y="3457575"/>
              <a:ext cx="101600" cy="50165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auto">
            <a:xfrm>
              <a:off x="6789738" y="3757613"/>
              <a:ext cx="101600" cy="50006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Oval 13"/>
            <p:cNvSpPr>
              <a:spLocks noChangeArrowheads="1"/>
            </p:cNvSpPr>
            <p:nvPr/>
          </p:nvSpPr>
          <p:spPr bwMode="auto">
            <a:xfrm>
              <a:off x="1755775" y="3457575"/>
              <a:ext cx="0" cy="0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Oval 14"/>
            <p:cNvSpPr>
              <a:spLocks noChangeArrowheads="1"/>
            </p:cNvSpPr>
            <p:nvPr/>
          </p:nvSpPr>
          <p:spPr bwMode="auto">
            <a:xfrm>
              <a:off x="1733550" y="3611563"/>
              <a:ext cx="49213" cy="50800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Oval 15"/>
            <p:cNvSpPr>
              <a:spLocks noChangeArrowheads="1"/>
            </p:cNvSpPr>
            <p:nvPr/>
          </p:nvSpPr>
          <p:spPr bwMode="auto">
            <a:xfrm>
              <a:off x="1784350" y="3886200"/>
              <a:ext cx="0" cy="0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Oval 16"/>
            <p:cNvSpPr>
              <a:spLocks noChangeArrowheads="1"/>
            </p:cNvSpPr>
            <p:nvPr/>
          </p:nvSpPr>
          <p:spPr bwMode="auto">
            <a:xfrm>
              <a:off x="6643688" y="3768725"/>
              <a:ext cx="50800" cy="49213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Oval 17"/>
            <p:cNvSpPr>
              <a:spLocks noChangeArrowheads="1"/>
            </p:cNvSpPr>
            <p:nvPr/>
          </p:nvSpPr>
          <p:spPr bwMode="auto">
            <a:xfrm>
              <a:off x="6646863" y="3948113"/>
              <a:ext cx="49212" cy="49212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Oval 18"/>
            <p:cNvSpPr>
              <a:spLocks noChangeArrowheads="1"/>
            </p:cNvSpPr>
            <p:nvPr/>
          </p:nvSpPr>
          <p:spPr bwMode="auto">
            <a:xfrm>
              <a:off x="6672263" y="4197350"/>
              <a:ext cx="50800" cy="49213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Oval 19"/>
            <p:cNvSpPr>
              <a:spLocks noChangeArrowheads="1"/>
            </p:cNvSpPr>
            <p:nvPr/>
          </p:nvSpPr>
          <p:spPr bwMode="auto">
            <a:xfrm>
              <a:off x="1606550" y="3744913"/>
              <a:ext cx="49213" cy="58737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Oval 20"/>
            <p:cNvSpPr>
              <a:spLocks noChangeArrowheads="1"/>
            </p:cNvSpPr>
            <p:nvPr/>
          </p:nvSpPr>
          <p:spPr bwMode="auto">
            <a:xfrm>
              <a:off x="1577975" y="3459163"/>
              <a:ext cx="49213" cy="58737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Oval 21"/>
            <p:cNvSpPr>
              <a:spLocks noChangeArrowheads="1"/>
            </p:cNvSpPr>
            <p:nvPr/>
          </p:nvSpPr>
          <p:spPr bwMode="auto">
            <a:xfrm>
              <a:off x="1762125" y="4119563"/>
              <a:ext cx="0" cy="7937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Oval 22"/>
            <p:cNvSpPr>
              <a:spLocks noChangeArrowheads="1"/>
            </p:cNvSpPr>
            <p:nvPr/>
          </p:nvSpPr>
          <p:spPr bwMode="auto">
            <a:xfrm>
              <a:off x="6507163" y="4073525"/>
              <a:ext cx="49212" cy="60325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Oval 23"/>
            <p:cNvSpPr>
              <a:spLocks noChangeArrowheads="1"/>
            </p:cNvSpPr>
            <p:nvPr/>
          </p:nvSpPr>
          <p:spPr bwMode="auto">
            <a:xfrm>
              <a:off x="6632575" y="3548063"/>
              <a:ext cx="0" cy="7937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Oval 24"/>
            <p:cNvSpPr>
              <a:spLocks noChangeArrowheads="1"/>
            </p:cNvSpPr>
            <p:nvPr/>
          </p:nvSpPr>
          <p:spPr bwMode="auto">
            <a:xfrm>
              <a:off x="6488113" y="3827463"/>
              <a:ext cx="0" cy="7937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8" name="Group 25"/>
            <p:cNvGrpSpPr>
              <a:grpSpLocks/>
            </p:cNvGrpSpPr>
            <p:nvPr/>
          </p:nvGrpSpPr>
          <p:grpSpPr bwMode="auto">
            <a:xfrm>
              <a:off x="1771650" y="2392363"/>
              <a:ext cx="5351463" cy="519112"/>
              <a:chOff x="1116" y="1507"/>
              <a:chExt cx="3371" cy="327"/>
            </a:xfrm>
          </p:grpSpPr>
          <p:sp>
            <p:nvSpPr>
              <p:cNvPr id="3112" name="Freeform 26"/>
              <p:cNvSpPr>
                <a:spLocks/>
              </p:cNvSpPr>
              <p:nvPr/>
            </p:nvSpPr>
            <p:spPr bwMode="auto">
              <a:xfrm>
                <a:off x="1116" y="1656"/>
                <a:ext cx="279" cy="39"/>
              </a:xfrm>
              <a:custGeom>
                <a:avLst/>
                <a:gdLst>
                  <a:gd name="T0" fmla="*/ 0 w 838"/>
                  <a:gd name="T1" fmla="*/ 0 h 115"/>
                  <a:gd name="T2" fmla="*/ 3 w 838"/>
                  <a:gd name="T3" fmla="*/ 0 h 115"/>
                  <a:gd name="T4" fmla="*/ 3 w 838"/>
                  <a:gd name="T5" fmla="*/ 0 h 115"/>
                  <a:gd name="T6" fmla="*/ 0 w 838"/>
                  <a:gd name="T7" fmla="*/ 0 h 115"/>
                  <a:gd name="T8" fmla="*/ 0 w 838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8"/>
                  <a:gd name="T16" fmla="*/ 0 h 115"/>
                  <a:gd name="T17" fmla="*/ 838 w 838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8" h="115">
                    <a:moveTo>
                      <a:pt x="0" y="19"/>
                    </a:moveTo>
                    <a:lnTo>
                      <a:pt x="837" y="0"/>
                    </a:lnTo>
                    <a:lnTo>
                      <a:pt x="838" y="96"/>
                    </a:lnTo>
                    <a:lnTo>
                      <a:pt x="1" y="1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7"/>
              <p:cNvSpPr>
                <a:spLocks/>
              </p:cNvSpPr>
              <p:nvPr/>
            </p:nvSpPr>
            <p:spPr bwMode="auto">
              <a:xfrm>
                <a:off x="1367" y="1601"/>
                <a:ext cx="109" cy="144"/>
              </a:xfrm>
              <a:custGeom>
                <a:avLst/>
                <a:gdLst>
                  <a:gd name="T0" fmla="*/ 0 w 329"/>
                  <a:gd name="T1" fmla="*/ 1 h 432"/>
                  <a:gd name="T2" fmla="*/ 0 w 329"/>
                  <a:gd name="T3" fmla="*/ 2 h 432"/>
                  <a:gd name="T4" fmla="*/ 1 w 329"/>
                  <a:gd name="T5" fmla="*/ 1 h 432"/>
                  <a:gd name="T6" fmla="*/ 0 w 329"/>
                  <a:gd name="T7" fmla="*/ 0 h 432"/>
                  <a:gd name="T8" fmla="*/ 0 w 329"/>
                  <a:gd name="T9" fmla="*/ 0 h 432"/>
                  <a:gd name="T10" fmla="*/ 0 w 329"/>
                  <a:gd name="T11" fmla="*/ 1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9"/>
                  <a:gd name="T19" fmla="*/ 0 h 432"/>
                  <a:gd name="T20" fmla="*/ 329 w 32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9" h="432">
                    <a:moveTo>
                      <a:pt x="7" y="324"/>
                    </a:moveTo>
                    <a:lnTo>
                      <a:pt x="10" y="432"/>
                    </a:lnTo>
                    <a:lnTo>
                      <a:pt x="329" y="209"/>
                    </a:lnTo>
                    <a:lnTo>
                      <a:pt x="0" y="0"/>
                    </a:lnTo>
                    <a:lnTo>
                      <a:pt x="3" y="108"/>
                    </a:lnTo>
                    <a:lnTo>
                      <a:pt x="7" y="32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28"/>
              <p:cNvSpPr>
                <a:spLocks/>
              </p:cNvSpPr>
              <p:nvPr/>
            </p:nvSpPr>
            <p:spPr bwMode="auto">
              <a:xfrm>
                <a:off x="4128" y="1656"/>
                <a:ext cx="279" cy="39"/>
              </a:xfrm>
              <a:custGeom>
                <a:avLst/>
                <a:gdLst>
                  <a:gd name="T0" fmla="*/ 0 w 838"/>
                  <a:gd name="T1" fmla="*/ 0 h 115"/>
                  <a:gd name="T2" fmla="*/ 3 w 838"/>
                  <a:gd name="T3" fmla="*/ 0 h 115"/>
                  <a:gd name="T4" fmla="*/ 3 w 838"/>
                  <a:gd name="T5" fmla="*/ 0 h 115"/>
                  <a:gd name="T6" fmla="*/ 0 w 838"/>
                  <a:gd name="T7" fmla="*/ 0 h 115"/>
                  <a:gd name="T8" fmla="*/ 0 w 838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8"/>
                  <a:gd name="T16" fmla="*/ 0 h 115"/>
                  <a:gd name="T17" fmla="*/ 838 w 838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8" h="115">
                    <a:moveTo>
                      <a:pt x="0" y="19"/>
                    </a:moveTo>
                    <a:lnTo>
                      <a:pt x="836" y="0"/>
                    </a:lnTo>
                    <a:lnTo>
                      <a:pt x="838" y="96"/>
                    </a:lnTo>
                    <a:lnTo>
                      <a:pt x="1" y="1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29"/>
              <p:cNvSpPr>
                <a:spLocks/>
              </p:cNvSpPr>
              <p:nvPr/>
            </p:nvSpPr>
            <p:spPr bwMode="auto">
              <a:xfrm>
                <a:off x="4378" y="1601"/>
                <a:ext cx="109" cy="144"/>
              </a:xfrm>
              <a:custGeom>
                <a:avLst/>
                <a:gdLst>
                  <a:gd name="T0" fmla="*/ 0 w 329"/>
                  <a:gd name="T1" fmla="*/ 1 h 432"/>
                  <a:gd name="T2" fmla="*/ 0 w 329"/>
                  <a:gd name="T3" fmla="*/ 2 h 432"/>
                  <a:gd name="T4" fmla="*/ 1 w 329"/>
                  <a:gd name="T5" fmla="*/ 1 h 432"/>
                  <a:gd name="T6" fmla="*/ 0 w 329"/>
                  <a:gd name="T7" fmla="*/ 0 h 432"/>
                  <a:gd name="T8" fmla="*/ 0 w 329"/>
                  <a:gd name="T9" fmla="*/ 0 h 432"/>
                  <a:gd name="T10" fmla="*/ 0 w 329"/>
                  <a:gd name="T11" fmla="*/ 1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9"/>
                  <a:gd name="T19" fmla="*/ 0 h 432"/>
                  <a:gd name="T20" fmla="*/ 329 w 329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9" h="432">
                    <a:moveTo>
                      <a:pt x="7" y="324"/>
                    </a:moveTo>
                    <a:lnTo>
                      <a:pt x="10" y="432"/>
                    </a:lnTo>
                    <a:lnTo>
                      <a:pt x="329" y="209"/>
                    </a:lnTo>
                    <a:lnTo>
                      <a:pt x="0" y="0"/>
                    </a:lnTo>
                    <a:lnTo>
                      <a:pt x="2" y="108"/>
                    </a:lnTo>
                    <a:lnTo>
                      <a:pt x="7" y="32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Text Box 30"/>
              <p:cNvSpPr txBox="1">
                <a:spLocks noChangeArrowheads="1"/>
              </p:cNvSpPr>
              <p:nvPr/>
            </p:nvSpPr>
            <p:spPr bwMode="auto">
              <a:xfrm>
                <a:off x="1756" y="1507"/>
                <a:ext cx="20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800" b="1">
                    <a:solidFill>
                      <a:srgbClr val="FF0000"/>
                    </a:solidFill>
                    <a:latin typeface="Arial" charset="0"/>
                  </a:rPr>
                  <a:t>Neurotransmitters</a:t>
                </a:r>
              </a:p>
            </p:txBody>
          </p:sp>
        </p:grpSp>
        <p:grpSp>
          <p:nvGrpSpPr>
            <p:cNvPr id="3099" name="Group 31"/>
            <p:cNvGrpSpPr>
              <a:grpSpLocks/>
            </p:cNvGrpSpPr>
            <p:nvPr/>
          </p:nvGrpSpPr>
          <p:grpSpPr bwMode="auto">
            <a:xfrm>
              <a:off x="658813" y="4046538"/>
              <a:ext cx="1008062" cy="973137"/>
              <a:chOff x="415" y="2549"/>
              <a:chExt cx="635" cy="613"/>
            </a:xfrm>
          </p:grpSpPr>
          <p:sp>
            <p:nvSpPr>
              <p:cNvPr id="3110" name="Text Box 32"/>
              <p:cNvSpPr txBox="1">
                <a:spLocks noChangeArrowheads="1"/>
              </p:cNvSpPr>
              <p:nvPr/>
            </p:nvSpPr>
            <p:spPr bwMode="auto">
              <a:xfrm>
                <a:off x="415" y="2874"/>
                <a:ext cx="4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>
                    <a:latin typeface="Times New Roman" pitchFamily="18" charset="0"/>
                  </a:rPr>
                  <a:t>Ca</a:t>
                </a:r>
                <a:r>
                  <a:rPr lang="en-US" baseline="30000">
                    <a:latin typeface="Times New Roman" pitchFamily="18" charset="0"/>
                  </a:rPr>
                  <a:t>++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11" name="Line 33"/>
              <p:cNvSpPr>
                <a:spLocks noChangeShapeType="1"/>
              </p:cNvSpPr>
              <p:nvPr/>
            </p:nvSpPr>
            <p:spPr bwMode="auto">
              <a:xfrm flipV="1">
                <a:off x="647" y="2549"/>
                <a:ext cx="403" cy="371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0" name="Group 34"/>
            <p:cNvGrpSpPr>
              <a:grpSpLocks/>
            </p:cNvGrpSpPr>
            <p:nvPr/>
          </p:nvGrpSpPr>
          <p:grpSpPr bwMode="auto">
            <a:xfrm>
              <a:off x="3948113" y="4403725"/>
              <a:ext cx="554037" cy="584200"/>
              <a:chOff x="2487" y="2774"/>
              <a:chExt cx="349" cy="368"/>
            </a:xfrm>
          </p:grpSpPr>
          <p:sp>
            <p:nvSpPr>
              <p:cNvPr id="3108" name="Text Box 35"/>
              <p:cNvSpPr txBox="1">
                <a:spLocks noChangeArrowheads="1"/>
              </p:cNvSpPr>
              <p:nvPr/>
            </p:nvSpPr>
            <p:spPr bwMode="auto">
              <a:xfrm>
                <a:off x="2509" y="2774"/>
                <a:ext cx="3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>
                    <a:latin typeface="Times New Roman" pitchFamily="18" charset="0"/>
                  </a:rPr>
                  <a:t>K</a:t>
                </a:r>
                <a:r>
                  <a:rPr lang="en-US" baseline="30000">
                    <a:latin typeface="Times New Roman" pitchFamily="18" charset="0"/>
                  </a:rPr>
                  <a:t>+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09" name="Line 36"/>
              <p:cNvSpPr>
                <a:spLocks noChangeShapeType="1"/>
              </p:cNvSpPr>
              <p:nvPr/>
            </p:nvSpPr>
            <p:spPr bwMode="auto">
              <a:xfrm>
                <a:off x="2487" y="2795"/>
                <a:ext cx="0" cy="347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1" name="Group 37"/>
            <p:cNvGrpSpPr>
              <a:grpSpLocks/>
            </p:cNvGrpSpPr>
            <p:nvPr/>
          </p:nvGrpSpPr>
          <p:grpSpPr bwMode="auto">
            <a:xfrm>
              <a:off x="4840288" y="4402138"/>
              <a:ext cx="661987" cy="550862"/>
              <a:chOff x="3049" y="2773"/>
              <a:chExt cx="417" cy="347"/>
            </a:xfrm>
          </p:grpSpPr>
          <p:sp>
            <p:nvSpPr>
              <p:cNvPr id="3106" name="Text Box 38"/>
              <p:cNvSpPr txBox="1">
                <a:spLocks noChangeArrowheads="1"/>
              </p:cNvSpPr>
              <p:nvPr/>
            </p:nvSpPr>
            <p:spPr bwMode="auto">
              <a:xfrm>
                <a:off x="3054" y="2774"/>
                <a:ext cx="4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>
                    <a:latin typeface="Times New Roman" pitchFamily="18" charset="0"/>
                  </a:rPr>
                  <a:t>Na</a:t>
                </a:r>
                <a:r>
                  <a:rPr lang="en-US" baseline="30000">
                    <a:latin typeface="Times New Roman" pitchFamily="18" charset="0"/>
                  </a:rPr>
                  <a:t>+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107" name="Line 39"/>
              <p:cNvSpPr>
                <a:spLocks noChangeShapeType="1"/>
              </p:cNvSpPr>
              <p:nvPr/>
            </p:nvSpPr>
            <p:spPr bwMode="auto">
              <a:xfrm flipH="1" flipV="1">
                <a:off x="3049" y="2773"/>
                <a:ext cx="0" cy="347"/>
              </a:xfrm>
              <a:prstGeom prst="line">
                <a:avLst/>
              </a:prstGeom>
              <a:noFill/>
              <a:ln w="381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02" name="Text Box 40"/>
            <p:cNvSpPr txBox="1">
              <a:spLocks noChangeArrowheads="1"/>
            </p:cNvSpPr>
            <p:nvPr/>
          </p:nvSpPr>
          <p:spPr bwMode="auto">
            <a:xfrm>
              <a:off x="1851025" y="285750"/>
              <a:ext cx="5900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b="1">
                  <a:latin typeface="Arial" charset="0"/>
                </a:rPr>
                <a:t>Where a venom (or drug) could work. . .</a:t>
              </a:r>
            </a:p>
          </p:txBody>
        </p:sp>
        <p:grpSp>
          <p:nvGrpSpPr>
            <p:cNvPr id="3103" name="Group 41"/>
            <p:cNvGrpSpPr>
              <a:grpSpLocks/>
            </p:cNvGrpSpPr>
            <p:nvPr/>
          </p:nvGrpSpPr>
          <p:grpSpPr bwMode="auto">
            <a:xfrm>
              <a:off x="288925" y="1201738"/>
              <a:ext cx="4135438" cy="2017712"/>
              <a:chOff x="182" y="757"/>
              <a:chExt cx="2605" cy="1271"/>
            </a:xfrm>
          </p:grpSpPr>
          <p:sp>
            <p:nvSpPr>
              <p:cNvPr id="3104" name="Line 42"/>
              <p:cNvSpPr>
                <a:spLocks noChangeShapeType="1"/>
              </p:cNvSpPr>
              <p:nvPr/>
            </p:nvSpPr>
            <p:spPr bwMode="auto">
              <a:xfrm>
                <a:off x="792" y="1248"/>
                <a:ext cx="456" cy="78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Text Box 43"/>
              <p:cNvSpPr txBox="1">
                <a:spLocks noChangeArrowheads="1"/>
              </p:cNvSpPr>
              <p:nvPr/>
            </p:nvSpPr>
            <p:spPr bwMode="auto">
              <a:xfrm>
                <a:off x="182" y="757"/>
                <a:ext cx="260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>
                    <a:latin typeface="Times New Roman" pitchFamily="18" charset="0"/>
                  </a:rPr>
                  <a:t>Receptor Agonists / Antagonists</a:t>
                </a:r>
              </a:p>
              <a:p>
                <a:r>
                  <a:rPr lang="en-US">
                    <a:latin typeface="Times New Roman" pitchFamily="18" charset="0"/>
                  </a:rPr>
                  <a:t>Reuptake Inhibitors</a:t>
                </a: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23300" cy="6096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‘Labeled-Line’ receptors for Taste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109663"/>
            <a:ext cx="8343900" cy="5321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2" y="228741"/>
            <a:ext cx="7997371" cy="9144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Overlap in the distribution of receptors for the 5 basic tastes (however, thresholds for each differ)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79525" y="2860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75" y="1143141"/>
            <a:ext cx="6198076" cy="5296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8300" y="6396335"/>
            <a:ext cx="589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Bitter      Salty     Sweet    Umami     Sour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57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79525" y="2860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941" y="0"/>
            <a:ext cx="5772059" cy="18288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Individual taste buds typically contain receptor cells for each class of taste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76" y="1999231"/>
            <a:ext cx="4148388" cy="471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63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" y="137160"/>
            <a:ext cx="8961120" cy="1935479"/>
          </a:xfrm>
          <a:noFill/>
        </p:spPr>
        <p:txBody>
          <a:bodyPr/>
          <a:lstStyle/>
          <a:p>
            <a:pPr algn="ctr" eaLnBrk="1" hangingPunct="1"/>
            <a:r>
              <a:rPr lang="en-US" sz="4000" dirty="0" smtClean="0"/>
              <a:t>Transduction: 2 of the ‘basic tastes’ rely on ‘second messenger’ systems, as does Umami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2490" y="2457132"/>
            <a:ext cx="7616190" cy="3334068"/>
            <a:chOff x="872490" y="2457132"/>
            <a:chExt cx="7616190" cy="3334068"/>
          </a:xfrm>
        </p:grpSpPr>
        <p:pic>
          <p:nvPicPr>
            <p:cNvPr id="12296" name="Picture 8" descr="http://www.springerimages.com/img/Images/Springer/PUB=Springer-Verlag-Berlin-Heidelberg/JOU=00359/VOL=2009.195/ISU=1/ART=2008_389/MediaObjects/MEDIUM_359_2008_389_Fig5_HTM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490" y="2457132"/>
              <a:ext cx="7514873" cy="309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974080" y="3992880"/>
              <a:ext cx="2514600" cy="17983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H="1">
            <a:off x="1963272" y="2653553"/>
            <a:ext cx="251012" cy="448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504420" y="2653553"/>
            <a:ext cx="251012" cy="448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7045568" y="2653553"/>
            <a:ext cx="251012" cy="448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" y="137160"/>
            <a:ext cx="8961120" cy="1935479"/>
          </a:xfrm>
          <a:noFill/>
        </p:spPr>
        <p:txBody>
          <a:bodyPr/>
          <a:lstStyle/>
          <a:p>
            <a:pPr algn="ctr" eaLnBrk="1" hangingPunct="1"/>
            <a:r>
              <a:rPr lang="en-US" sz="4000" dirty="0" smtClean="0"/>
              <a:t>Transduction: 2 of the basic tastes rely on ‘second messenger’ systems, as does Umami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963272" y="2653553"/>
            <a:ext cx="251012" cy="448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504420" y="2653553"/>
            <a:ext cx="251012" cy="448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7045568" y="2653553"/>
            <a:ext cx="251012" cy="448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25602" name="Picture 2" descr="http://www.sciencedirect.com/science?_ob=MiamiCaptionURL&amp;_method=retrieve&amp;_eid=1-s2.0-S0092867409012495&amp;_image=1-s2.0-S0092867409012495-gr2_lrg.jpg&amp;_ba=&amp;_fmt=full&amp;_orig=na&amp;_issn=00928674&amp;_pii=S0092867409012495&amp;_isHiQual=Y&amp;_acct=C000047353&amp;_version=1&amp;_urlVersion=0&amp;_userid=885410&amp;md5=81d33790d1adb433449dbe409c19769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3" y="2272847"/>
            <a:ext cx="77819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949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 descr="Untitled-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2"/>
          <a:stretch>
            <a:fillRect/>
          </a:stretch>
        </p:blipFill>
        <p:spPr bwMode="auto">
          <a:xfrm>
            <a:off x="2135188" y="2605088"/>
            <a:ext cx="5640387" cy="2219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Untitled-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1"/>
          <a:stretch>
            <a:fillRect/>
          </a:stretch>
        </p:blipFill>
        <p:spPr bwMode="auto">
          <a:xfrm>
            <a:off x="203200" y="519113"/>
            <a:ext cx="3368675" cy="22590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16375" y="538163"/>
            <a:ext cx="4089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>
                <a:latin typeface="Times New Roman" pitchFamily="18" charset="0"/>
              </a:rPr>
              <a:t>2</a:t>
            </a:r>
            <a:r>
              <a:rPr lang="en-US" sz="3200" baseline="30000">
                <a:latin typeface="Times New Roman" pitchFamily="18" charset="0"/>
              </a:rPr>
              <a:t>nd</a:t>
            </a:r>
            <a:r>
              <a:rPr lang="en-US" sz="3200">
                <a:latin typeface="Times New Roman" pitchFamily="18" charset="0"/>
              </a:rPr>
              <a:t> Messenger Systems:</a:t>
            </a:r>
          </a:p>
          <a:p>
            <a:pPr algn="ctr"/>
            <a:r>
              <a:rPr lang="en-US" sz="3200">
                <a:latin typeface="Times New Roman" pitchFamily="18" charset="0"/>
              </a:rPr>
              <a:t>G-Protein Coupled</a:t>
            </a:r>
          </a:p>
          <a:p>
            <a:pPr algn="ctr"/>
            <a:r>
              <a:rPr lang="en-US" sz="3200">
                <a:latin typeface="Times New Roman" pitchFamily="18" charset="0"/>
              </a:rPr>
              <a:t>Receptors</a:t>
            </a:r>
          </a:p>
        </p:txBody>
      </p:sp>
      <p:pic>
        <p:nvPicPr>
          <p:cNvPr id="13318" name="Picture 6" descr="Untitled-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8"/>
          <a:stretch>
            <a:fillRect/>
          </a:stretch>
        </p:blipFill>
        <p:spPr bwMode="auto">
          <a:xfrm>
            <a:off x="5434013" y="4748213"/>
            <a:ext cx="3540125" cy="1812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06375" y="5338763"/>
            <a:ext cx="478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>
                <a:latin typeface="Times New Roman" pitchFamily="18" charset="0"/>
              </a:rPr>
              <a:t>The </a:t>
            </a:r>
            <a:r>
              <a:rPr lang="en-US" sz="3200" u="sng">
                <a:latin typeface="Times New Roman" pitchFamily="18" charset="0"/>
              </a:rPr>
              <a:t>end result</a:t>
            </a:r>
            <a:r>
              <a:rPr lang="en-US" sz="3200">
                <a:latin typeface="Times New Roman" pitchFamily="18" charset="0"/>
              </a:rPr>
              <a:t> is similar to ‘1</a:t>
            </a:r>
            <a:r>
              <a:rPr lang="en-US" sz="3200" baseline="30000">
                <a:latin typeface="Times New Roman" pitchFamily="18" charset="0"/>
              </a:rPr>
              <a:t>st</a:t>
            </a:r>
            <a:r>
              <a:rPr lang="en-US" sz="3200">
                <a:latin typeface="Times New Roman" pitchFamily="18" charset="0"/>
              </a:rPr>
              <a:t> Messenger’ systems 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4657725" y="6013450"/>
            <a:ext cx="650875" cy="3254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685800"/>
            <a:ext cx="3733800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Effect of Temperature on Thresholds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3810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90513" y="2057400"/>
            <a:ext cx="3733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</a:rPr>
              <a:t>The lower the threshold, the greater the perceived taste or sensitivity.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81000" y="3657600"/>
            <a:ext cx="3733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</a:rPr>
              <a:t>Important features:</a:t>
            </a:r>
          </a:p>
          <a:p>
            <a:pPr lvl="1"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 Sweet Range</a:t>
            </a:r>
          </a:p>
          <a:p>
            <a:pPr lvl="1"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 Sour sensitivity</a:t>
            </a:r>
          </a:p>
          <a:p>
            <a:pPr lvl="1"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 Bitter sensitivity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609600"/>
            <a:ext cx="4429125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600200"/>
            <a:ext cx="4303712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16300" y="2070100"/>
            <a:ext cx="3676650" cy="531813"/>
            <a:chOff x="2256" y="1304"/>
            <a:chExt cx="2316" cy="335"/>
          </a:xfrm>
        </p:grpSpPr>
        <p:sp>
          <p:nvSpPr>
            <p:cNvPr id="16394" name="Text Box 4"/>
            <p:cNvSpPr txBox="1">
              <a:spLocks noChangeArrowheads="1"/>
            </p:cNvSpPr>
            <p:nvPr/>
          </p:nvSpPr>
          <p:spPr bwMode="auto">
            <a:xfrm>
              <a:off x="2880" y="1304"/>
              <a:ext cx="169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3600" b="1">
                  <a:latin typeface="Times New Roman" pitchFamily="18" charset="0"/>
                </a:rPr>
                <a:t>Vagus Nerve</a:t>
              </a:r>
            </a:p>
          </p:txBody>
        </p:sp>
        <p:sp>
          <p:nvSpPr>
            <p:cNvPr id="16395" name="Line 5"/>
            <p:cNvSpPr>
              <a:spLocks noChangeShapeType="1"/>
            </p:cNvSpPr>
            <p:nvPr/>
          </p:nvSpPr>
          <p:spPr bwMode="auto">
            <a:xfrm flipH="1" flipV="1">
              <a:off x="2256" y="1440"/>
              <a:ext cx="624" cy="48"/>
            </a:xfrm>
            <a:prstGeom prst="line">
              <a:avLst/>
            </a:prstGeom>
            <a:noFill/>
            <a:ln w="762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8255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Regions of the tongue are innervated by specific sensory taste nerves.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797300" y="2895600"/>
            <a:ext cx="4298950" cy="971550"/>
            <a:chOff x="2496" y="1824"/>
            <a:chExt cx="2708" cy="612"/>
          </a:xfrm>
        </p:grpSpPr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2496" y="2160"/>
              <a:ext cx="384" cy="0"/>
            </a:xfrm>
            <a:prstGeom prst="line">
              <a:avLst/>
            </a:prstGeom>
            <a:noFill/>
            <a:ln w="76200">
              <a:solidFill>
                <a:srgbClr val="E1D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880" y="1824"/>
              <a:ext cx="2324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3600" b="1">
                  <a:latin typeface="Times New Roman" pitchFamily="18" charset="0"/>
                </a:rPr>
                <a:t>Glossopharyngeal</a:t>
              </a:r>
            </a:p>
            <a:p>
              <a:pPr>
                <a:lnSpc>
                  <a:spcPct val="80000"/>
                </a:lnSpc>
              </a:pPr>
              <a:r>
                <a:rPr lang="en-US" sz="3600" b="1">
                  <a:latin typeface="Times New Roman" pitchFamily="18" charset="0"/>
                </a:rPr>
                <a:t>Nerve</a:t>
              </a:r>
            </a:p>
          </p:txBody>
        </p:sp>
      </p:grpSp>
      <p:sp>
        <p:nvSpPr>
          <p:cNvPr id="16390" name="Line 11"/>
          <p:cNvSpPr>
            <a:spLocks noChangeShapeType="1"/>
          </p:cNvSpPr>
          <p:nvPr/>
        </p:nvSpPr>
        <p:spPr bwMode="auto">
          <a:xfrm flipH="1">
            <a:off x="3568700" y="4648200"/>
            <a:ext cx="550863" cy="76200"/>
          </a:xfrm>
          <a:prstGeom prst="line">
            <a:avLst/>
          </a:prstGeom>
          <a:noFill/>
          <a:ln w="7620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4103688" y="4267200"/>
            <a:ext cx="51657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600" b="1">
                <a:latin typeface="Times New Roman" pitchFamily="18" charset="0"/>
              </a:rPr>
              <a:t>Chorda Tympani Nerve </a:t>
            </a:r>
            <a:r>
              <a:rPr lang="en-US" sz="2800" b="1">
                <a:latin typeface="Times New Roman" pitchFamily="18" charset="0"/>
              </a:rPr>
              <a:t>(something familiar here. . 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96838" y="-417513"/>
            <a:ext cx="7793037" cy="1143001"/>
          </a:xfrm>
        </p:spPr>
        <p:txBody>
          <a:bodyPr/>
          <a:lstStyle/>
          <a:p>
            <a:pPr eaLnBrk="1" hangingPunct="1"/>
            <a:r>
              <a:rPr lang="en-US" smtClean="0"/>
              <a:t>Neural Pathways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495550" y="6286500"/>
            <a:ext cx="417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Note:  No Left/Right Crossing</a:t>
            </a:r>
          </a:p>
        </p:txBody>
      </p:sp>
      <p:pic>
        <p:nvPicPr>
          <p:cNvPr id="24578" name="Picture 2" descr="http://www.sciencedirect.com/science?_ob=MiamiCaptionURL&amp;_method=retrieve&amp;_eid=1-s2.0-S0092867409012495&amp;_image=1-s2.0-S0092867409012495-gr1_lrg.jpg&amp;_ba=&amp;_fmt=full&amp;_orig=na&amp;_issn=00928674&amp;_pii=S0092867409012495&amp;_isHiQual=Y&amp;_acct=C000047353&amp;_version=1&amp;_urlVersion=0&amp;_userid=885410&amp;md5=2c19dee3a7c02f5c1fe4d04856f8b5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" y="995590"/>
            <a:ext cx="778192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822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7164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5082152" y="103322"/>
            <a:ext cx="3733800" cy="1600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Brain regions receiving taste information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590800" y="2209800"/>
            <a:ext cx="6553200" cy="2514600"/>
            <a:chOff x="1536" y="1392"/>
            <a:chExt cx="4032" cy="1584"/>
          </a:xfrm>
        </p:grpSpPr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2976" y="2160"/>
              <a:ext cx="2592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2. AMYGDALA</a:t>
              </a:r>
            </a:p>
            <a:p>
              <a:pPr>
                <a:spcBef>
                  <a:spcPts val="600"/>
                </a:spcBef>
              </a:pPr>
              <a:r>
                <a:rPr lang="en-US" u="sng" dirty="0">
                  <a:latin typeface="Times New Roman" pitchFamily="18" charset="0"/>
                </a:rPr>
                <a:t>Conditioned Taste Aversions</a:t>
              </a:r>
            </a:p>
          </p:txBody>
        </p:sp>
        <p:sp>
          <p:nvSpPr>
            <p:cNvPr id="17420" name="Line 6"/>
            <p:cNvSpPr>
              <a:spLocks noChangeShapeType="1"/>
            </p:cNvSpPr>
            <p:nvPr/>
          </p:nvSpPr>
          <p:spPr bwMode="auto">
            <a:xfrm flipH="1">
              <a:off x="1632" y="2352"/>
              <a:ext cx="1344" cy="624"/>
            </a:xfrm>
            <a:prstGeom prst="line">
              <a:avLst/>
            </a:prstGeom>
            <a:noFill/>
            <a:ln w="76200">
              <a:solidFill>
                <a:srgbClr val="FAE90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Line 7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1440" cy="960"/>
            </a:xfrm>
            <a:prstGeom prst="line">
              <a:avLst/>
            </a:prstGeom>
            <a:noFill/>
            <a:ln w="76200">
              <a:solidFill>
                <a:srgbClr val="FAE90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2819400" y="990600"/>
            <a:ext cx="6324600" cy="2422410"/>
            <a:chOff x="1680" y="720"/>
            <a:chExt cx="3888" cy="1425"/>
          </a:xfrm>
        </p:grpSpPr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2976" y="1149"/>
              <a:ext cx="2592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1.  Primary Gustatory Cortex - </a:t>
              </a:r>
              <a:r>
                <a:rPr lang="en-US" dirty="0">
                  <a:latin typeface="Times New Roman" pitchFamily="18" charset="0"/>
                </a:rPr>
                <a:t>Perception of taste quality </a:t>
              </a:r>
              <a:r>
                <a:rPr lang="en-US" dirty="0" smtClean="0">
                  <a:latin typeface="Times New Roman" pitchFamily="18" charset="0"/>
                </a:rPr>
                <a:t>(bitter, sour, salty, sweet, umami)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 flipV="1">
              <a:off x="1680" y="720"/>
              <a:ext cx="1296" cy="72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2590800" y="3810000"/>
            <a:ext cx="6553200" cy="1570038"/>
            <a:chOff x="1536" y="2400"/>
            <a:chExt cx="4032" cy="989"/>
          </a:xfrm>
        </p:grpSpPr>
        <p:sp>
          <p:nvSpPr>
            <p:cNvPr id="17415" name="Text Box 12"/>
            <p:cNvSpPr txBox="1">
              <a:spLocks noChangeArrowheads="1"/>
            </p:cNvSpPr>
            <p:nvPr/>
          </p:nvSpPr>
          <p:spPr bwMode="auto">
            <a:xfrm>
              <a:off x="2976" y="2832"/>
              <a:ext cx="2592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3. Hypothalamus - </a:t>
              </a:r>
              <a:r>
                <a:rPr lang="en-US">
                  <a:latin typeface="Times New Roman" pitchFamily="18" charset="0"/>
                </a:rPr>
                <a:t>Hunger and satiety</a:t>
              </a:r>
            </a:p>
          </p:txBody>
        </p:sp>
        <p:sp>
          <p:nvSpPr>
            <p:cNvPr id="17416" name="Line 13"/>
            <p:cNvSpPr>
              <a:spLocks noChangeShapeType="1"/>
            </p:cNvSpPr>
            <p:nvPr/>
          </p:nvSpPr>
          <p:spPr bwMode="auto">
            <a:xfrm flipH="1" flipV="1">
              <a:off x="1536" y="2400"/>
              <a:ext cx="1440" cy="62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526942" y="4068305"/>
            <a:ext cx="666427" cy="210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271920" y="4548428"/>
            <a:ext cx="116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Hindbrain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11445" y="2585633"/>
            <a:ext cx="710338" cy="13586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3566" y="308125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Diencephalon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70117" y="1614406"/>
            <a:ext cx="710338" cy="7800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5042" y="185430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Limbic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14029" y="573436"/>
            <a:ext cx="795578" cy="4959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30233" y="79008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Cortex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>
            <a:off x="2097088" y="2574925"/>
            <a:ext cx="4743450" cy="1657350"/>
          </a:xfrm>
          <a:custGeom>
            <a:avLst/>
            <a:gdLst>
              <a:gd name="T0" fmla="*/ 2147483647 w 8964"/>
              <a:gd name="T1" fmla="*/ 2147483647 h 3133"/>
              <a:gd name="T2" fmla="*/ 2147483647 w 8964"/>
              <a:gd name="T3" fmla="*/ 2147483647 h 3133"/>
              <a:gd name="T4" fmla="*/ 2147483647 w 8964"/>
              <a:gd name="T5" fmla="*/ 2147483647 h 3133"/>
              <a:gd name="T6" fmla="*/ 2147483647 w 8964"/>
              <a:gd name="T7" fmla="*/ 2147483647 h 3133"/>
              <a:gd name="T8" fmla="*/ 2147483647 w 8964"/>
              <a:gd name="T9" fmla="*/ 2147483647 h 3133"/>
              <a:gd name="T10" fmla="*/ 2147483647 w 8964"/>
              <a:gd name="T11" fmla="*/ 2147483647 h 3133"/>
              <a:gd name="T12" fmla="*/ 2147483647 w 8964"/>
              <a:gd name="T13" fmla="*/ 2147483647 h 3133"/>
              <a:gd name="T14" fmla="*/ 2147483647 w 8964"/>
              <a:gd name="T15" fmla="*/ 2147483647 h 3133"/>
              <a:gd name="T16" fmla="*/ 2147483647 w 8964"/>
              <a:gd name="T17" fmla="*/ 0 h 3133"/>
              <a:gd name="T18" fmla="*/ 2147483647 w 8964"/>
              <a:gd name="T19" fmla="*/ 2147483647 h 3133"/>
              <a:gd name="T20" fmla="*/ 2147483647 w 8964"/>
              <a:gd name="T21" fmla="*/ 2147483647 h 3133"/>
              <a:gd name="T22" fmla="*/ 2147483647 w 8964"/>
              <a:gd name="T23" fmla="*/ 2147483647 h 3133"/>
              <a:gd name="T24" fmla="*/ 2147483647 w 8964"/>
              <a:gd name="T25" fmla="*/ 2147483647 h 3133"/>
              <a:gd name="T26" fmla="*/ 2147483647 w 8964"/>
              <a:gd name="T27" fmla="*/ 2147483647 h 3133"/>
              <a:gd name="T28" fmla="*/ 2147483647 w 8964"/>
              <a:gd name="T29" fmla="*/ 2147483647 h 3133"/>
              <a:gd name="T30" fmla="*/ 2147483647 w 8964"/>
              <a:gd name="T31" fmla="*/ 2147483647 h 3133"/>
              <a:gd name="T32" fmla="*/ 2147483647 w 8964"/>
              <a:gd name="T33" fmla="*/ 2147483647 h 3133"/>
              <a:gd name="T34" fmla="*/ 2147483647 w 8964"/>
              <a:gd name="T35" fmla="*/ 2147483647 h 3133"/>
              <a:gd name="T36" fmla="*/ 2147483647 w 8964"/>
              <a:gd name="T37" fmla="*/ 2147483647 h 3133"/>
              <a:gd name="T38" fmla="*/ 2147483647 w 8964"/>
              <a:gd name="T39" fmla="*/ 2147483647 h 3133"/>
              <a:gd name="T40" fmla="*/ 2147483647 w 8964"/>
              <a:gd name="T41" fmla="*/ 2147483647 h 3133"/>
              <a:gd name="T42" fmla="*/ 2147483647 w 8964"/>
              <a:gd name="T43" fmla="*/ 2147483647 h 3133"/>
              <a:gd name="T44" fmla="*/ 2147483647 w 8964"/>
              <a:gd name="T45" fmla="*/ 2147483647 h 3133"/>
              <a:gd name="T46" fmla="*/ 2147483647 w 8964"/>
              <a:gd name="T47" fmla="*/ 2147483647 h 3133"/>
              <a:gd name="T48" fmla="*/ 2147483647 w 8964"/>
              <a:gd name="T49" fmla="*/ 2147483647 h 3133"/>
              <a:gd name="T50" fmla="*/ 2147483647 w 8964"/>
              <a:gd name="T51" fmla="*/ 2147483647 h 3133"/>
              <a:gd name="T52" fmla="*/ 2147483647 w 8964"/>
              <a:gd name="T53" fmla="*/ 2147483647 h 3133"/>
              <a:gd name="T54" fmla="*/ 2147483647 w 8964"/>
              <a:gd name="T55" fmla="*/ 2147483647 h 3133"/>
              <a:gd name="T56" fmla="*/ 2147483647 w 8964"/>
              <a:gd name="T57" fmla="*/ 2147483647 h 3133"/>
              <a:gd name="T58" fmla="*/ 2147483647 w 8964"/>
              <a:gd name="T59" fmla="*/ 2147483647 h 3133"/>
              <a:gd name="T60" fmla="*/ 2147483647 w 8964"/>
              <a:gd name="T61" fmla="*/ 2147483647 h 3133"/>
              <a:gd name="T62" fmla="*/ 2147483647 w 8964"/>
              <a:gd name="T63" fmla="*/ 2147483647 h 3133"/>
              <a:gd name="T64" fmla="*/ 2147483647 w 8964"/>
              <a:gd name="T65" fmla="*/ 2147483647 h 3133"/>
              <a:gd name="T66" fmla="*/ 2147483647 w 8964"/>
              <a:gd name="T67" fmla="*/ 2147483647 h 3133"/>
              <a:gd name="T68" fmla="*/ 2147483647 w 8964"/>
              <a:gd name="T69" fmla="*/ 2147483647 h 3133"/>
              <a:gd name="T70" fmla="*/ 2147483647 w 8964"/>
              <a:gd name="T71" fmla="*/ 2147483647 h 3133"/>
              <a:gd name="T72" fmla="*/ 2147483647 w 8964"/>
              <a:gd name="T73" fmla="*/ 2147483647 h 3133"/>
              <a:gd name="T74" fmla="*/ 2147483647 w 8964"/>
              <a:gd name="T75" fmla="*/ 2147483647 h 3133"/>
              <a:gd name="T76" fmla="*/ 2147483647 w 8964"/>
              <a:gd name="T77" fmla="*/ 2147483647 h 3133"/>
              <a:gd name="T78" fmla="*/ 2147483647 w 8964"/>
              <a:gd name="T79" fmla="*/ 2147483647 h 3133"/>
              <a:gd name="T80" fmla="*/ 2147483647 w 8964"/>
              <a:gd name="T81" fmla="*/ 2147483647 h 3133"/>
              <a:gd name="T82" fmla="*/ 2147483647 w 8964"/>
              <a:gd name="T83" fmla="*/ 2147483647 h 3133"/>
              <a:gd name="T84" fmla="*/ 2147483647 w 8964"/>
              <a:gd name="T85" fmla="*/ 2147483647 h 3133"/>
              <a:gd name="T86" fmla="*/ 2147483647 w 8964"/>
              <a:gd name="T87" fmla="*/ 2147483647 h 3133"/>
              <a:gd name="T88" fmla="*/ 2147483647 w 8964"/>
              <a:gd name="T89" fmla="*/ 2147483647 h 3133"/>
              <a:gd name="T90" fmla="*/ 2147483647 w 8964"/>
              <a:gd name="T91" fmla="*/ 2147483647 h 3133"/>
              <a:gd name="T92" fmla="*/ 2147483647 w 8964"/>
              <a:gd name="T93" fmla="*/ 2147483647 h 3133"/>
              <a:gd name="T94" fmla="*/ 2147483647 w 8964"/>
              <a:gd name="T95" fmla="*/ 2147483647 h 3133"/>
              <a:gd name="T96" fmla="*/ 2147483647 w 8964"/>
              <a:gd name="T97" fmla="*/ 2147483647 h 3133"/>
              <a:gd name="T98" fmla="*/ 2147483647 w 8964"/>
              <a:gd name="T99" fmla="*/ 2147483647 h 3133"/>
              <a:gd name="T100" fmla="*/ 2147483647 w 8964"/>
              <a:gd name="T101" fmla="*/ 2147483647 h 3133"/>
              <a:gd name="T102" fmla="*/ 2147483647 w 8964"/>
              <a:gd name="T103" fmla="*/ 2147483647 h 3133"/>
              <a:gd name="T104" fmla="*/ 2147483647 w 8964"/>
              <a:gd name="T105" fmla="*/ 2147483647 h 3133"/>
              <a:gd name="T106" fmla="*/ 2147483647 w 8964"/>
              <a:gd name="T107" fmla="*/ 2147483647 h 3133"/>
              <a:gd name="T108" fmla="*/ 2147483647 w 8964"/>
              <a:gd name="T109" fmla="*/ 2147483647 h 3133"/>
              <a:gd name="T110" fmla="*/ 2147483647 w 8964"/>
              <a:gd name="T111" fmla="*/ 2147483647 h 3133"/>
              <a:gd name="T112" fmla="*/ 2147483647 w 8964"/>
              <a:gd name="T113" fmla="*/ 2147483647 h 3133"/>
              <a:gd name="T114" fmla="*/ 2147483647 w 8964"/>
              <a:gd name="T115" fmla="*/ 2147483647 h 31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964"/>
              <a:gd name="T175" fmla="*/ 0 h 3133"/>
              <a:gd name="T176" fmla="*/ 8964 w 8964"/>
              <a:gd name="T177" fmla="*/ 3133 h 31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964" h="3133">
                <a:moveTo>
                  <a:pt x="1998" y="1134"/>
                </a:moveTo>
                <a:lnTo>
                  <a:pt x="2004" y="1129"/>
                </a:lnTo>
                <a:lnTo>
                  <a:pt x="1998" y="1107"/>
                </a:lnTo>
                <a:lnTo>
                  <a:pt x="1998" y="972"/>
                </a:lnTo>
                <a:lnTo>
                  <a:pt x="1972" y="972"/>
                </a:lnTo>
                <a:lnTo>
                  <a:pt x="1972" y="891"/>
                </a:lnTo>
                <a:lnTo>
                  <a:pt x="1944" y="891"/>
                </a:lnTo>
                <a:lnTo>
                  <a:pt x="1944" y="864"/>
                </a:lnTo>
                <a:lnTo>
                  <a:pt x="1918" y="836"/>
                </a:lnTo>
                <a:lnTo>
                  <a:pt x="1918" y="810"/>
                </a:lnTo>
                <a:lnTo>
                  <a:pt x="1890" y="782"/>
                </a:lnTo>
                <a:lnTo>
                  <a:pt x="1890" y="756"/>
                </a:lnTo>
                <a:lnTo>
                  <a:pt x="1864" y="756"/>
                </a:lnTo>
                <a:lnTo>
                  <a:pt x="1864" y="702"/>
                </a:lnTo>
                <a:lnTo>
                  <a:pt x="1836" y="674"/>
                </a:lnTo>
                <a:lnTo>
                  <a:pt x="1836" y="648"/>
                </a:lnTo>
                <a:lnTo>
                  <a:pt x="1810" y="648"/>
                </a:lnTo>
                <a:lnTo>
                  <a:pt x="1810" y="566"/>
                </a:lnTo>
                <a:lnTo>
                  <a:pt x="1782" y="566"/>
                </a:lnTo>
                <a:lnTo>
                  <a:pt x="1782" y="512"/>
                </a:lnTo>
                <a:lnTo>
                  <a:pt x="1756" y="512"/>
                </a:lnTo>
                <a:lnTo>
                  <a:pt x="1756" y="404"/>
                </a:lnTo>
                <a:lnTo>
                  <a:pt x="1728" y="404"/>
                </a:lnTo>
                <a:lnTo>
                  <a:pt x="1728" y="324"/>
                </a:lnTo>
                <a:lnTo>
                  <a:pt x="1702" y="324"/>
                </a:lnTo>
                <a:lnTo>
                  <a:pt x="1702" y="270"/>
                </a:lnTo>
                <a:lnTo>
                  <a:pt x="1674" y="270"/>
                </a:lnTo>
                <a:lnTo>
                  <a:pt x="1674" y="242"/>
                </a:lnTo>
                <a:lnTo>
                  <a:pt x="1648" y="242"/>
                </a:lnTo>
                <a:lnTo>
                  <a:pt x="1648" y="216"/>
                </a:lnTo>
                <a:lnTo>
                  <a:pt x="1620" y="188"/>
                </a:lnTo>
                <a:lnTo>
                  <a:pt x="1566" y="188"/>
                </a:lnTo>
                <a:lnTo>
                  <a:pt x="1566" y="162"/>
                </a:lnTo>
                <a:lnTo>
                  <a:pt x="1540" y="162"/>
                </a:lnTo>
                <a:lnTo>
                  <a:pt x="1540" y="134"/>
                </a:lnTo>
                <a:lnTo>
                  <a:pt x="1512" y="134"/>
                </a:lnTo>
                <a:lnTo>
                  <a:pt x="1512" y="108"/>
                </a:lnTo>
                <a:lnTo>
                  <a:pt x="1458" y="108"/>
                </a:lnTo>
                <a:lnTo>
                  <a:pt x="1458" y="80"/>
                </a:lnTo>
                <a:lnTo>
                  <a:pt x="1432" y="80"/>
                </a:lnTo>
                <a:lnTo>
                  <a:pt x="1432" y="54"/>
                </a:lnTo>
                <a:lnTo>
                  <a:pt x="1378" y="54"/>
                </a:lnTo>
                <a:lnTo>
                  <a:pt x="1378" y="26"/>
                </a:lnTo>
                <a:lnTo>
                  <a:pt x="1296" y="26"/>
                </a:lnTo>
                <a:lnTo>
                  <a:pt x="1270" y="0"/>
                </a:lnTo>
                <a:lnTo>
                  <a:pt x="702" y="0"/>
                </a:lnTo>
                <a:lnTo>
                  <a:pt x="702" y="26"/>
                </a:lnTo>
                <a:lnTo>
                  <a:pt x="648" y="26"/>
                </a:lnTo>
                <a:lnTo>
                  <a:pt x="622" y="54"/>
                </a:lnTo>
                <a:lnTo>
                  <a:pt x="568" y="54"/>
                </a:lnTo>
                <a:lnTo>
                  <a:pt x="568" y="80"/>
                </a:lnTo>
                <a:lnTo>
                  <a:pt x="540" y="80"/>
                </a:lnTo>
                <a:lnTo>
                  <a:pt x="514" y="108"/>
                </a:lnTo>
                <a:lnTo>
                  <a:pt x="486" y="108"/>
                </a:lnTo>
                <a:lnTo>
                  <a:pt x="486" y="134"/>
                </a:lnTo>
                <a:lnTo>
                  <a:pt x="432" y="134"/>
                </a:lnTo>
                <a:lnTo>
                  <a:pt x="432" y="162"/>
                </a:lnTo>
                <a:lnTo>
                  <a:pt x="378" y="162"/>
                </a:lnTo>
                <a:lnTo>
                  <a:pt x="378" y="188"/>
                </a:lnTo>
                <a:lnTo>
                  <a:pt x="324" y="188"/>
                </a:lnTo>
                <a:lnTo>
                  <a:pt x="324" y="216"/>
                </a:lnTo>
                <a:lnTo>
                  <a:pt x="270" y="216"/>
                </a:lnTo>
                <a:lnTo>
                  <a:pt x="270" y="242"/>
                </a:lnTo>
                <a:lnTo>
                  <a:pt x="244" y="242"/>
                </a:lnTo>
                <a:lnTo>
                  <a:pt x="216" y="270"/>
                </a:lnTo>
                <a:lnTo>
                  <a:pt x="216" y="324"/>
                </a:lnTo>
                <a:lnTo>
                  <a:pt x="190" y="324"/>
                </a:lnTo>
                <a:lnTo>
                  <a:pt x="190" y="350"/>
                </a:lnTo>
                <a:lnTo>
                  <a:pt x="162" y="350"/>
                </a:lnTo>
                <a:lnTo>
                  <a:pt x="162" y="432"/>
                </a:lnTo>
                <a:lnTo>
                  <a:pt x="136" y="458"/>
                </a:lnTo>
                <a:lnTo>
                  <a:pt x="136" y="486"/>
                </a:lnTo>
                <a:lnTo>
                  <a:pt x="108" y="486"/>
                </a:lnTo>
                <a:lnTo>
                  <a:pt x="108" y="540"/>
                </a:lnTo>
                <a:lnTo>
                  <a:pt x="82" y="540"/>
                </a:lnTo>
                <a:lnTo>
                  <a:pt x="82" y="566"/>
                </a:lnTo>
                <a:lnTo>
                  <a:pt x="54" y="594"/>
                </a:lnTo>
                <a:lnTo>
                  <a:pt x="54" y="674"/>
                </a:lnTo>
                <a:lnTo>
                  <a:pt x="28" y="674"/>
                </a:lnTo>
                <a:lnTo>
                  <a:pt x="28" y="782"/>
                </a:lnTo>
                <a:lnTo>
                  <a:pt x="0" y="782"/>
                </a:lnTo>
                <a:lnTo>
                  <a:pt x="0" y="2079"/>
                </a:lnTo>
                <a:lnTo>
                  <a:pt x="28" y="2079"/>
                </a:lnTo>
                <a:lnTo>
                  <a:pt x="28" y="2268"/>
                </a:lnTo>
                <a:lnTo>
                  <a:pt x="54" y="2268"/>
                </a:lnTo>
                <a:lnTo>
                  <a:pt x="54" y="2349"/>
                </a:lnTo>
                <a:lnTo>
                  <a:pt x="82" y="2349"/>
                </a:lnTo>
                <a:lnTo>
                  <a:pt x="82" y="2430"/>
                </a:lnTo>
                <a:lnTo>
                  <a:pt x="108" y="2430"/>
                </a:lnTo>
                <a:lnTo>
                  <a:pt x="108" y="2484"/>
                </a:lnTo>
                <a:lnTo>
                  <a:pt x="136" y="2484"/>
                </a:lnTo>
                <a:lnTo>
                  <a:pt x="136" y="2538"/>
                </a:lnTo>
                <a:lnTo>
                  <a:pt x="162" y="2538"/>
                </a:lnTo>
                <a:lnTo>
                  <a:pt x="162" y="2565"/>
                </a:lnTo>
                <a:lnTo>
                  <a:pt x="190" y="2565"/>
                </a:lnTo>
                <a:lnTo>
                  <a:pt x="190" y="2619"/>
                </a:lnTo>
                <a:lnTo>
                  <a:pt x="216" y="2673"/>
                </a:lnTo>
                <a:lnTo>
                  <a:pt x="216" y="2700"/>
                </a:lnTo>
                <a:lnTo>
                  <a:pt x="244" y="2727"/>
                </a:lnTo>
                <a:lnTo>
                  <a:pt x="244" y="2754"/>
                </a:lnTo>
                <a:lnTo>
                  <a:pt x="298" y="2808"/>
                </a:lnTo>
                <a:lnTo>
                  <a:pt x="298" y="2835"/>
                </a:lnTo>
                <a:lnTo>
                  <a:pt x="352" y="2835"/>
                </a:lnTo>
                <a:lnTo>
                  <a:pt x="352" y="2862"/>
                </a:lnTo>
                <a:lnTo>
                  <a:pt x="378" y="2862"/>
                </a:lnTo>
                <a:lnTo>
                  <a:pt x="378" y="2889"/>
                </a:lnTo>
                <a:lnTo>
                  <a:pt x="432" y="2889"/>
                </a:lnTo>
                <a:lnTo>
                  <a:pt x="432" y="2916"/>
                </a:lnTo>
                <a:lnTo>
                  <a:pt x="486" y="2916"/>
                </a:lnTo>
                <a:lnTo>
                  <a:pt x="514" y="2943"/>
                </a:lnTo>
                <a:lnTo>
                  <a:pt x="540" y="2943"/>
                </a:lnTo>
                <a:lnTo>
                  <a:pt x="540" y="2970"/>
                </a:lnTo>
                <a:lnTo>
                  <a:pt x="568" y="2970"/>
                </a:lnTo>
                <a:lnTo>
                  <a:pt x="594" y="2997"/>
                </a:lnTo>
                <a:lnTo>
                  <a:pt x="648" y="2997"/>
                </a:lnTo>
                <a:lnTo>
                  <a:pt x="648" y="3024"/>
                </a:lnTo>
                <a:lnTo>
                  <a:pt x="702" y="3024"/>
                </a:lnTo>
                <a:lnTo>
                  <a:pt x="730" y="3051"/>
                </a:lnTo>
                <a:lnTo>
                  <a:pt x="756" y="3051"/>
                </a:lnTo>
                <a:lnTo>
                  <a:pt x="784" y="3078"/>
                </a:lnTo>
                <a:lnTo>
                  <a:pt x="838" y="3078"/>
                </a:lnTo>
                <a:lnTo>
                  <a:pt x="864" y="3105"/>
                </a:lnTo>
                <a:lnTo>
                  <a:pt x="972" y="3105"/>
                </a:lnTo>
                <a:lnTo>
                  <a:pt x="1026" y="3133"/>
                </a:lnTo>
                <a:lnTo>
                  <a:pt x="1378" y="3133"/>
                </a:lnTo>
                <a:lnTo>
                  <a:pt x="1378" y="3105"/>
                </a:lnTo>
                <a:lnTo>
                  <a:pt x="1432" y="3105"/>
                </a:lnTo>
                <a:lnTo>
                  <a:pt x="1458" y="3078"/>
                </a:lnTo>
                <a:lnTo>
                  <a:pt x="1486" y="3078"/>
                </a:lnTo>
                <a:lnTo>
                  <a:pt x="1512" y="3051"/>
                </a:lnTo>
                <a:lnTo>
                  <a:pt x="1566" y="3051"/>
                </a:lnTo>
                <a:lnTo>
                  <a:pt x="1566" y="3024"/>
                </a:lnTo>
                <a:lnTo>
                  <a:pt x="1620" y="3024"/>
                </a:lnTo>
                <a:lnTo>
                  <a:pt x="1648" y="2997"/>
                </a:lnTo>
                <a:lnTo>
                  <a:pt x="1674" y="2997"/>
                </a:lnTo>
                <a:lnTo>
                  <a:pt x="1702" y="2970"/>
                </a:lnTo>
                <a:lnTo>
                  <a:pt x="1728" y="2970"/>
                </a:lnTo>
                <a:lnTo>
                  <a:pt x="1756" y="2943"/>
                </a:lnTo>
                <a:lnTo>
                  <a:pt x="1782" y="2943"/>
                </a:lnTo>
                <a:lnTo>
                  <a:pt x="1782" y="2916"/>
                </a:lnTo>
                <a:lnTo>
                  <a:pt x="1810" y="2916"/>
                </a:lnTo>
                <a:lnTo>
                  <a:pt x="1810" y="2889"/>
                </a:lnTo>
                <a:lnTo>
                  <a:pt x="1836" y="2889"/>
                </a:lnTo>
                <a:lnTo>
                  <a:pt x="1836" y="2862"/>
                </a:lnTo>
                <a:lnTo>
                  <a:pt x="1864" y="2862"/>
                </a:lnTo>
                <a:lnTo>
                  <a:pt x="1864" y="2754"/>
                </a:lnTo>
                <a:lnTo>
                  <a:pt x="1890" y="2754"/>
                </a:lnTo>
                <a:lnTo>
                  <a:pt x="1890" y="2700"/>
                </a:lnTo>
                <a:lnTo>
                  <a:pt x="1918" y="2700"/>
                </a:lnTo>
                <a:lnTo>
                  <a:pt x="1918" y="2592"/>
                </a:lnTo>
                <a:lnTo>
                  <a:pt x="1944" y="2592"/>
                </a:lnTo>
                <a:lnTo>
                  <a:pt x="1944" y="2538"/>
                </a:lnTo>
                <a:lnTo>
                  <a:pt x="1972" y="2538"/>
                </a:lnTo>
                <a:lnTo>
                  <a:pt x="1972" y="2349"/>
                </a:lnTo>
                <a:lnTo>
                  <a:pt x="1998" y="2349"/>
                </a:lnTo>
                <a:lnTo>
                  <a:pt x="1998" y="2241"/>
                </a:lnTo>
                <a:lnTo>
                  <a:pt x="2026" y="2241"/>
                </a:lnTo>
                <a:lnTo>
                  <a:pt x="2026" y="2133"/>
                </a:lnTo>
                <a:lnTo>
                  <a:pt x="2052" y="2133"/>
                </a:lnTo>
                <a:lnTo>
                  <a:pt x="2052" y="2106"/>
                </a:lnTo>
                <a:lnTo>
                  <a:pt x="2080" y="2106"/>
                </a:lnTo>
                <a:lnTo>
                  <a:pt x="2080" y="2079"/>
                </a:lnTo>
                <a:lnTo>
                  <a:pt x="2106" y="2025"/>
                </a:lnTo>
                <a:lnTo>
                  <a:pt x="2134" y="2025"/>
                </a:lnTo>
                <a:lnTo>
                  <a:pt x="2160" y="1998"/>
                </a:lnTo>
                <a:lnTo>
                  <a:pt x="2214" y="1998"/>
                </a:lnTo>
                <a:lnTo>
                  <a:pt x="2214" y="1971"/>
                </a:lnTo>
                <a:lnTo>
                  <a:pt x="2268" y="1971"/>
                </a:lnTo>
                <a:lnTo>
                  <a:pt x="2268" y="1944"/>
                </a:lnTo>
                <a:lnTo>
                  <a:pt x="2350" y="1944"/>
                </a:lnTo>
                <a:lnTo>
                  <a:pt x="2376" y="1917"/>
                </a:lnTo>
                <a:lnTo>
                  <a:pt x="4266" y="1917"/>
                </a:lnTo>
                <a:lnTo>
                  <a:pt x="4294" y="1944"/>
                </a:lnTo>
                <a:lnTo>
                  <a:pt x="4726" y="1944"/>
                </a:lnTo>
                <a:lnTo>
                  <a:pt x="4752" y="1971"/>
                </a:lnTo>
                <a:lnTo>
                  <a:pt x="4968" y="1971"/>
                </a:lnTo>
                <a:lnTo>
                  <a:pt x="4968" y="1998"/>
                </a:lnTo>
                <a:lnTo>
                  <a:pt x="6021" y="1998"/>
                </a:lnTo>
                <a:lnTo>
                  <a:pt x="6021" y="2025"/>
                </a:lnTo>
                <a:lnTo>
                  <a:pt x="6345" y="2025"/>
                </a:lnTo>
                <a:lnTo>
                  <a:pt x="6372" y="2079"/>
                </a:lnTo>
                <a:lnTo>
                  <a:pt x="7749" y="2079"/>
                </a:lnTo>
                <a:lnTo>
                  <a:pt x="7749" y="2106"/>
                </a:lnTo>
                <a:lnTo>
                  <a:pt x="7830" y="2106"/>
                </a:lnTo>
                <a:lnTo>
                  <a:pt x="7830" y="2133"/>
                </a:lnTo>
                <a:lnTo>
                  <a:pt x="7857" y="2133"/>
                </a:lnTo>
                <a:lnTo>
                  <a:pt x="7857" y="2160"/>
                </a:lnTo>
                <a:lnTo>
                  <a:pt x="7884" y="2160"/>
                </a:lnTo>
                <a:lnTo>
                  <a:pt x="7938" y="2187"/>
                </a:lnTo>
                <a:lnTo>
                  <a:pt x="7938" y="2214"/>
                </a:lnTo>
                <a:lnTo>
                  <a:pt x="7992" y="2214"/>
                </a:lnTo>
                <a:lnTo>
                  <a:pt x="7992" y="2268"/>
                </a:lnTo>
                <a:lnTo>
                  <a:pt x="8019" y="2295"/>
                </a:lnTo>
                <a:lnTo>
                  <a:pt x="8019" y="2322"/>
                </a:lnTo>
                <a:lnTo>
                  <a:pt x="8046" y="2322"/>
                </a:lnTo>
                <a:lnTo>
                  <a:pt x="8046" y="2403"/>
                </a:lnTo>
                <a:lnTo>
                  <a:pt x="8073" y="2403"/>
                </a:lnTo>
                <a:lnTo>
                  <a:pt x="8073" y="2457"/>
                </a:lnTo>
                <a:lnTo>
                  <a:pt x="8100" y="2457"/>
                </a:lnTo>
                <a:lnTo>
                  <a:pt x="8100" y="2538"/>
                </a:lnTo>
                <a:lnTo>
                  <a:pt x="8127" y="2565"/>
                </a:lnTo>
                <a:lnTo>
                  <a:pt x="8127" y="2592"/>
                </a:lnTo>
                <a:lnTo>
                  <a:pt x="8154" y="2592"/>
                </a:lnTo>
                <a:lnTo>
                  <a:pt x="8154" y="2619"/>
                </a:lnTo>
                <a:lnTo>
                  <a:pt x="8208" y="2619"/>
                </a:lnTo>
                <a:lnTo>
                  <a:pt x="8235" y="2673"/>
                </a:lnTo>
                <a:lnTo>
                  <a:pt x="8370" y="2673"/>
                </a:lnTo>
                <a:lnTo>
                  <a:pt x="8397" y="2700"/>
                </a:lnTo>
                <a:lnTo>
                  <a:pt x="8721" y="2700"/>
                </a:lnTo>
                <a:lnTo>
                  <a:pt x="8721" y="2673"/>
                </a:lnTo>
                <a:lnTo>
                  <a:pt x="8775" y="2673"/>
                </a:lnTo>
                <a:lnTo>
                  <a:pt x="8775" y="2619"/>
                </a:lnTo>
                <a:lnTo>
                  <a:pt x="8802" y="2592"/>
                </a:lnTo>
                <a:lnTo>
                  <a:pt x="8829" y="2592"/>
                </a:lnTo>
                <a:lnTo>
                  <a:pt x="8856" y="2565"/>
                </a:lnTo>
                <a:lnTo>
                  <a:pt x="8883" y="2538"/>
                </a:lnTo>
                <a:lnTo>
                  <a:pt x="8910" y="2511"/>
                </a:lnTo>
                <a:lnTo>
                  <a:pt x="8937" y="2484"/>
                </a:lnTo>
                <a:lnTo>
                  <a:pt x="8937" y="2403"/>
                </a:lnTo>
                <a:lnTo>
                  <a:pt x="8964" y="2403"/>
                </a:lnTo>
                <a:lnTo>
                  <a:pt x="8964" y="1539"/>
                </a:lnTo>
                <a:lnTo>
                  <a:pt x="8937" y="1539"/>
                </a:lnTo>
                <a:lnTo>
                  <a:pt x="8937" y="1431"/>
                </a:lnTo>
                <a:lnTo>
                  <a:pt x="8910" y="1431"/>
                </a:lnTo>
                <a:lnTo>
                  <a:pt x="8910" y="1350"/>
                </a:lnTo>
                <a:lnTo>
                  <a:pt x="8883" y="1350"/>
                </a:lnTo>
                <a:lnTo>
                  <a:pt x="8883" y="1296"/>
                </a:lnTo>
                <a:lnTo>
                  <a:pt x="8856" y="1296"/>
                </a:lnTo>
                <a:lnTo>
                  <a:pt x="8856" y="1161"/>
                </a:lnTo>
                <a:lnTo>
                  <a:pt x="8829" y="1134"/>
                </a:lnTo>
                <a:lnTo>
                  <a:pt x="8829" y="1026"/>
                </a:lnTo>
                <a:lnTo>
                  <a:pt x="8802" y="1026"/>
                </a:lnTo>
                <a:lnTo>
                  <a:pt x="8802" y="810"/>
                </a:lnTo>
                <a:lnTo>
                  <a:pt x="8775" y="782"/>
                </a:lnTo>
                <a:lnTo>
                  <a:pt x="8775" y="756"/>
                </a:lnTo>
                <a:lnTo>
                  <a:pt x="8748" y="756"/>
                </a:lnTo>
                <a:lnTo>
                  <a:pt x="8748" y="702"/>
                </a:lnTo>
                <a:lnTo>
                  <a:pt x="8721" y="674"/>
                </a:lnTo>
                <a:lnTo>
                  <a:pt x="8694" y="648"/>
                </a:lnTo>
                <a:lnTo>
                  <a:pt x="8694" y="620"/>
                </a:lnTo>
                <a:lnTo>
                  <a:pt x="8667" y="594"/>
                </a:lnTo>
                <a:lnTo>
                  <a:pt x="8640" y="594"/>
                </a:lnTo>
                <a:lnTo>
                  <a:pt x="8640" y="566"/>
                </a:lnTo>
                <a:lnTo>
                  <a:pt x="8613" y="566"/>
                </a:lnTo>
                <a:lnTo>
                  <a:pt x="8613" y="540"/>
                </a:lnTo>
                <a:lnTo>
                  <a:pt x="8586" y="540"/>
                </a:lnTo>
                <a:lnTo>
                  <a:pt x="8586" y="512"/>
                </a:lnTo>
                <a:lnTo>
                  <a:pt x="8532" y="512"/>
                </a:lnTo>
                <a:lnTo>
                  <a:pt x="8532" y="486"/>
                </a:lnTo>
                <a:lnTo>
                  <a:pt x="8478" y="486"/>
                </a:lnTo>
                <a:lnTo>
                  <a:pt x="8478" y="458"/>
                </a:lnTo>
                <a:lnTo>
                  <a:pt x="8424" y="458"/>
                </a:lnTo>
                <a:lnTo>
                  <a:pt x="8397" y="432"/>
                </a:lnTo>
                <a:lnTo>
                  <a:pt x="8370" y="432"/>
                </a:lnTo>
                <a:lnTo>
                  <a:pt x="8343" y="404"/>
                </a:lnTo>
                <a:lnTo>
                  <a:pt x="8262" y="404"/>
                </a:lnTo>
                <a:lnTo>
                  <a:pt x="8235" y="432"/>
                </a:lnTo>
                <a:lnTo>
                  <a:pt x="8181" y="432"/>
                </a:lnTo>
                <a:lnTo>
                  <a:pt x="8181" y="458"/>
                </a:lnTo>
                <a:lnTo>
                  <a:pt x="8127" y="458"/>
                </a:lnTo>
                <a:lnTo>
                  <a:pt x="8127" y="486"/>
                </a:lnTo>
                <a:lnTo>
                  <a:pt x="8100" y="486"/>
                </a:lnTo>
                <a:lnTo>
                  <a:pt x="8073" y="512"/>
                </a:lnTo>
                <a:lnTo>
                  <a:pt x="8073" y="540"/>
                </a:lnTo>
                <a:lnTo>
                  <a:pt x="8046" y="540"/>
                </a:lnTo>
                <a:lnTo>
                  <a:pt x="8046" y="594"/>
                </a:lnTo>
                <a:lnTo>
                  <a:pt x="8019" y="594"/>
                </a:lnTo>
                <a:lnTo>
                  <a:pt x="8019" y="620"/>
                </a:lnTo>
                <a:lnTo>
                  <a:pt x="7992" y="648"/>
                </a:lnTo>
                <a:lnTo>
                  <a:pt x="7992" y="674"/>
                </a:lnTo>
                <a:lnTo>
                  <a:pt x="7965" y="702"/>
                </a:lnTo>
                <a:lnTo>
                  <a:pt x="7965" y="782"/>
                </a:lnTo>
                <a:lnTo>
                  <a:pt x="7938" y="782"/>
                </a:lnTo>
                <a:lnTo>
                  <a:pt x="7938" y="891"/>
                </a:lnTo>
                <a:lnTo>
                  <a:pt x="7884" y="891"/>
                </a:lnTo>
                <a:lnTo>
                  <a:pt x="7884" y="1053"/>
                </a:lnTo>
                <a:lnTo>
                  <a:pt x="7857" y="1080"/>
                </a:lnTo>
                <a:lnTo>
                  <a:pt x="7857" y="1134"/>
                </a:lnTo>
                <a:lnTo>
                  <a:pt x="7830" y="1134"/>
                </a:lnTo>
                <a:lnTo>
                  <a:pt x="7830" y="1215"/>
                </a:lnTo>
                <a:lnTo>
                  <a:pt x="7776" y="1215"/>
                </a:lnTo>
                <a:lnTo>
                  <a:pt x="7776" y="1242"/>
                </a:lnTo>
                <a:lnTo>
                  <a:pt x="7749" y="1242"/>
                </a:lnTo>
                <a:lnTo>
                  <a:pt x="7722" y="1269"/>
                </a:lnTo>
                <a:lnTo>
                  <a:pt x="7614" y="1269"/>
                </a:lnTo>
                <a:lnTo>
                  <a:pt x="7587" y="1296"/>
                </a:lnTo>
                <a:lnTo>
                  <a:pt x="2674" y="1296"/>
                </a:lnTo>
                <a:lnTo>
                  <a:pt x="2674" y="1269"/>
                </a:lnTo>
                <a:lnTo>
                  <a:pt x="2052" y="1269"/>
                </a:lnTo>
                <a:lnTo>
                  <a:pt x="2052" y="1215"/>
                </a:lnTo>
                <a:lnTo>
                  <a:pt x="2026" y="1215"/>
                </a:lnTo>
                <a:lnTo>
                  <a:pt x="2026" y="118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Freeform 4"/>
          <p:cNvSpPr>
            <a:spLocks/>
          </p:cNvSpPr>
          <p:nvPr/>
        </p:nvSpPr>
        <p:spPr bwMode="auto">
          <a:xfrm>
            <a:off x="7011988" y="2559050"/>
            <a:ext cx="1328737" cy="1730375"/>
          </a:xfrm>
          <a:custGeom>
            <a:avLst/>
            <a:gdLst>
              <a:gd name="T0" fmla="*/ 2147483647 w 2511"/>
              <a:gd name="T1" fmla="*/ 2147483647 h 3269"/>
              <a:gd name="T2" fmla="*/ 2147483647 w 2511"/>
              <a:gd name="T3" fmla="*/ 2147483647 h 3269"/>
              <a:gd name="T4" fmla="*/ 2147483647 w 2511"/>
              <a:gd name="T5" fmla="*/ 2147483647 h 3269"/>
              <a:gd name="T6" fmla="*/ 2147483647 w 2511"/>
              <a:gd name="T7" fmla="*/ 2147483647 h 3269"/>
              <a:gd name="T8" fmla="*/ 2147483647 w 2511"/>
              <a:gd name="T9" fmla="*/ 2147483647 h 3269"/>
              <a:gd name="T10" fmla="*/ 2147483647 w 2511"/>
              <a:gd name="T11" fmla="*/ 2147483647 h 3269"/>
              <a:gd name="T12" fmla="*/ 2147483647 w 2511"/>
              <a:gd name="T13" fmla="*/ 2147483647 h 3269"/>
              <a:gd name="T14" fmla="*/ 2147483647 w 2511"/>
              <a:gd name="T15" fmla="*/ 2147483647 h 3269"/>
              <a:gd name="T16" fmla="*/ 2147483647 w 2511"/>
              <a:gd name="T17" fmla="*/ 2147483647 h 3269"/>
              <a:gd name="T18" fmla="*/ 2147483647 w 2511"/>
              <a:gd name="T19" fmla="*/ 2147483647 h 3269"/>
              <a:gd name="T20" fmla="*/ 2147483647 w 2511"/>
              <a:gd name="T21" fmla="*/ 2147483647 h 3269"/>
              <a:gd name="T22" fmla="*/ 2147483647 w 2511"/>
              <a:gd name="T23" fmla="*/ 2147483647 h 3269"/>
              <a:gd name="T24" fmla="*/ 2147483647 w 2511"/>
              <a:gd name="T25" fmla="*/ 2147483647 h 3269"/>
              <a:gd name="T26" fmla="*/ 2147483647 w 2511"/>
              <a:gd name="T27" fmla="*/ 2147483647 h 3269"/>
              <a:gd name="T28" fmla="*/ 2147483647 w 2511"/>
              <a:gd name="T29" fmla="*/ 2147483647 h 3269"/>
              <a:gd name="T30" fmla="*/ 2147483647 w 2511"/>
              <a:gd name="T31" fmla="*/ 2147483647 h 3269"/>
              <a:gd name="T32" fmla="*/ 2147483647 w 2511"/>
              <a:gd name="T33" fmla="*/ 0 h 3269"/>
              <a:gd name="T34" fmla="*/ 2147483647 w 2511"/>
              <a:gd name="T35" fmla="*/ 2147483647 h 3269"/>
              <a:gd name="T36" fmla="*/ 2147483647 w 2511"/>
              <a:gd name="T37" fmla="*/ 2147483647 h 3269"/>
              <a:gd name="T38" fmla="*/ 2147483647 w 2511"/>
              <a:gd name="T39" fmla="*/ 2147483647 h 3269"/>
              <a:gd name="T40" fmla="*/ 2147483647 w 2511"/>
              <a:gd name="T41" fmla="*/ 2147483647 h 3269"/>
              <a:gd name="T42" fmla="*/ 2147483647 w 2511"/>
              <a:gd name="T43" fmla="*/ 2147483647 h 3269"/>
              <a:gd name="T44" fmla="*/ 2147483647 w 2511"/>
              <a:gd name="T45" fmla="*/ 2147483647 h 3269"/>
              <a:gd name="T46" fmla="*/ 2147483647 w 2511"/>
              <a:gd name="T47" fmla="*/ 2147483647 h 3269"/>
              <a:gd name="T48" fmla="*/ 2147483647 w 2511"/>
              <a:gd name="T49" fmla="*/ 2147483647 h 3269"/>
              <a:gd name="T50" fmla="*/ 2147483647 w 2511"/>
              <a:gd name="T51" fmla="*/ 2147483647 h 3269"/>
              <a:gd name="T52" fmla="*/ 2147483647 w 2511"/>
              <a:gd name="T53" fmla="*/ 2147483647 h 3269"/>
              <a:gd name="T54" fmla="*/ 2147483647 w 2511"/>
              <a:gd name="T55" fmla="*/ 2147483647 h 3269"/>
              <a:gd name="T56" fmla="*/ 2147483647 w 2511"/>
              <a:gd name="T57" fmla="*/ 2147483647 h 3269"/>
              <a:gd name="T58" fmla="*/ 2147483647 w 2511"/>
              <a:gd name="T59" fmla="*/ 2147483647 h 3269"/>
              <a:gd name="T60" fmla="*/ 2147483647 w 2511"/>
              <a:gd name="T61" fmla="*/ 2147483647 h 3269"/>
              <a:gd name="T62" fmla="*/ 2147483647 w 2511"/>
              <a:gd name="T63" fmla="*/ 2147483647 h 3269"/>
              <a:gd name="T64" fmla="*/ 2147483647 w 2511"/>
              <a:gd name="T65" fmla="*/ 2147483647 h 3269"/>
              <a:gd name="T66" fmla="*/ 2147483647 w 2511"/>
              <a:gd name="T67" fmla="*/ 2147483647 h 3269"/>
              <a:gd name="T68" fmla="*/ 2147483647 w 2511"/>
              <a:gd name="T69" fmla="*/ 2147483647 h 3269"/>
              <a:gd name="T70" fmla="*/ 2147483647 w 2511"/>
              <a:gd name="T71" fmla="*/ 2147483647 h 3269"/>
              <a:gd name="T72" fmla="*/ 2147483647 w 2511"/>
              <a:gd name="T73" fmla="*/ 2147483647 h 3269"/>
              <a:gd name="T74" fmla="*/ 2147483647 w 2511"/>
              <a:gd name="T75" fmla="*/ 2147483647 h 3269"/>
              <a:gd name="T76" fmla="*/ 2147483647 w 2511"/>
              <a:gd name="T77" fmla="*/ 2147483647 h 3269"/>
              <a:gd name="T78" fmla="*/ 2147483647 w 2511"/>
              <a:gd name="T79" fmla="*/ 2147483647 h 3269"/>
              <a:gd name="T80" fmla="*/ 2147483647 w 2511"/>
              <a:gd name="T81" fmla="*/ 2147483647 h 3269"/>
              <a:gd name="T82" fmla="*/ 2147483647 w 2511"/>
              <a:gd name="T83" fmla="*/ 2147483647 h 3269"/>
              <a:gd name="T84" fmla="*/ 2147483647 w 2511"/>
              <a:gd name="T85" fmla="*/ 2147483647 h 3269"/>
              <a:gd name="T86" fmla="*/ 2147483647 w 2511"/>
              <a:gd name="T87" fmla="*/ 2147483647 h 3269"/>
              <a:gd name="T88" fmla="*/ 2147483647 w 2511"/>
              <a:gd name="T89" fmla="*/ 2147483647 h 3269"/>
              <a:gd name="T90" fmla="*/ 2147483647 w 2511"/>
              <a:gd name="T91" fmla="*/ 2147483647 h 3269"/>
              <a:gd name="T92" fmla="*/ 2147483647 w 2511"/>
              <a:gd name="T93" fmla="*/ 2147483647 h 3269"/>
              <a:gd name="T94" fmla="*/ 2147483647 w 2511"/>
              <a:gd name="T95" fmla="*/ 2147483647 h 3269"/>
              <a:gd name="T96" fmla="*/ 2147483647 w 2511"/>
              <a:gd name="T97" fmla="*/ 2147483647 h 3269"/>
              <a:gd name="T98" fmla="*/ 2147483647 w 2511"/>
              <a:gd name="T99" fmla="*/ 2147483647 h 3269"/>
              <a:gd name="T100" fmla="*/ 2147483647 w 2511"/>
              <a:gd name="T101" fmla="*/ 2147483647 h 3269"/>
              <a:gd name="T102" fmla="*/ 2147483647 w 2511"/>
              <a:gd name="T103" fmla="*/ 2147483647 h 3269"/>
              <a:gd name="T104" fmla="*/ 2147483647 w 2511"/>
              <a:gd name="T105" fmla="*/ 2147483647 h 3269"/>
              <a:gd name="T106" fmla="*/ 2147483647 w 2511"/>
              <a:gd name="T107" fmla="*/ 2147483647 h 3269"/>
              <a:gd name="T108" fmla="*/ 2147483647 w 2511"/>
              <a:gd name="T109" fmla="*/ 2147483647 h 3269"/>
              <a:gd name="T110" fmla="*/ 2147483647 w 2511"/>
              <a:gd name="T111" fmla="*/ 2147483647 h 3269"/>
              <a:gd name="T112" fmla="*/ 2147483647 w 2511"/>
              <a:gd name="T113" fmla="*/ 2147483647 h 32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11"/>
              <a:gd name="T172" fmla="*/ 0 h 3269"/>
              <a:gd name="T173" fmla="*/ 2511 w 2511"/>
              <a:gd name="T174" fmla="*/ 3269 h 326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11" h="3269">
                <a:moveTo>
                  <a:pt x="2511" y="1000"/>
                </a:moveTo>
                <a:lnTo>
                  <a:pt x="2317" y="1003"/>
                </a:lnTo>
                <a:lnTo>
                  <a:pt x="2295" y="1000"/>
                </a:lnTo>
                <a:lnTo>
                  <a:pt x="2025" y="1000"/>
                </a:lnTo>
                <a:lnTo>
                  <a:pt x="2025" y="973"/>
                </a:lnTo>
                <a:lnTo>
                  <a:pt x="1997" y="973"/>
                </a:lnTo>
                <a:lnTo>
                  <a:pt x="1997" y="946"/>
                </a:lnTo>
                <a:lnTo>
                  <a:pt x="1971" y="946"/>
                </a:lnTo>
                <a:lnTo>
                  <a:pt x="1971" y="919"/>
                </a:lnTo>
                <a:lnTo>
                  <a:pt x="1943" y="919"/>
                </a:lnTo>
                <a:lnTo>
                  <a:pt x="1943" y="892"/>
                </a:lnTo>
                <a:lnTo>
                  <a:pt x="1917" y="892"/>
                </a:lnTo>
                <a:lnTo>
                  <a:pt x="1917" y="864"/>
                </a:lnTo>
                <a:lnTo>
                  <a:pt x="1889" y="838"/>
                </a:lnTo>
                <a:lnTo>
                  <a:pt x="1863" y="810"/>
                </a:lnTo>
                <a:lnTo>
                  <a:pt x="1863" y="730"/>
                </a:lnTo>
                <a:lnTo>
                  <a:pt x="1835" y="730"/>
                </a:lnTo>
                <a:lnTo>
                  <a:pt x="1835" y="648"/>
                </a:lnTo>
                <a:lnTo>
                  <a:pt x="1809" y="648"/>
                </a:lnTo>
                <a:lnTo>
                  <a:pt x="1809" y="568"/>
                </a:lnTo>
                <a:lnTo>
                  <a:pt x="1781" y="568"/>
                </a:lnTo>
                <a:lnTo>
                  <a:pt x="1781" y="540"/>
                </a:lnTo>
                <a:lnTo>
                  <a:pt x="1755" y="514"/>
                </a:lnTo>
                <a:lnTo>
                  <a:pt x="1755" y="460"/>
                </a:lnTo>
                <a:lnTo>
                  <a:pt x="1727" y="432"/>
                </a:lnTo>
                <a:lnTo>
                  <a:pt x="1727" y="406"/>
                </a:lnTo>
                <a:lnTo>
                  <a:pt x="1701" y="406"/>
                </a:lnTo>
                <a:lnTo>
                  <a:pt x="1701" y="352"/>
                </a:lnTo>
                <a:lnTo>
                  <a:pt x="1673" y="352"/>
                </a:lnTo>
                <a:lnTo>
                  <a:pt x="1673" y="324"/>
                </a:lnTo>
                <a:lnTo>
                  <a:pt x="1647" y="324"/>
                </a:lnTo>
                <a:lnTo>
                  <a:pt x="1647" y="270"/>
                </a:lnTo>
                <a:lnTo>
                  <a:pt x="1619" y="270"/>
                </a:lnTo>
                <a:lnTo>
                  <a:pt x="1619" y="244"/>
                </a:lnTo>
                <a:lnTo>
                  <a:pt x="1593" y="244"/>
                </a:lnTo>
                <a:lnTo>
                  <a:pt x="1593" y="216"/>
                </a:lnTo>
                <a:lnTo>
                  <a:pt x="1565" y="216"/>
                </a:lnTo>
                <a:lnTo>
                  <a:pt x="1565" y="190"/>
                </a:lnTo>
                <a:lnTo>
                  <a:pt x="1511" y="190"/>
                </a:lnTo>
                <a:lnTo>
                  <a:pt x="1511" y="162"/>
                </a:lnTo>
                <a:lnTo>
                  <a:pt x="1485" y="162"/>
                </a:lnTo>
                <a:lnTo>
                  <a:pt x="1457" y="136"/>
                </a:lnTo>
                <a:lnTo>
                  <a:pt x="1431" y="136"/>
                </a:lnTo>
                <a:lnTo>
                  <a:pt x="1431" y="108"/>
                </a:lnTo>
                <a:lnTo>
                  <a:pt x="1349" y="108"/>
                </a:lnTo>
                <a:lnTo>
                  <a:pt x="1349" y="54"/>
                </a:lnTo>
                <a:lnTo>
                  <a:pt x="1296" y="54"/>
                </a:lnTo>
                <a:lnTo>
                  <a:pt x="1269" y="28"/>
                </a:lnTo>
                <a:lnTo>
                  <a:pt x="1188" y="28"/>
                </a:lnTo>
                <a:lnTo>
                  <a:pt x="1188" y="0"/>
                </a:lnTo>
                <a:lnTo>
                  <a:pt x="729" y="0"/>
                </a:lnTo>
                <a:lnTo>
                  <a:pt x="702" y="28"/>
                </a:lnTo>
                <a:lnTo>
                  <a:pt x="621" y="28"/>
                </a:lnTo>
                <a:lnTo>
                  <a:pt x="621" y="54"/>
                </a:lnTo>
                <a:lnTo>
                  <a:pt x="567" y="54"/>
                </a:lnTo>
                <a:lnTo>
                  <a:pt x="567" y="108"/>
                </a:lnTo>
                <a:lnTo>
                  <a:pt x="540" y="108"/>
                </a:lnTo>
                <a:lnTo>
                  <a:pt x="540" y="136"/>
                </a:lnTo>
                <a:lnTo>
                  <a:pt x="513" y="136"/>
                </a:lnTo>
                <a:lnTo>
                  <a:pt x="513" y="162"/>
                </a:lnTo>
                <a:lnTo>
                  <a:pt x="486" y="190"/>
                </a:lnTo>
                <a:lnTo>
                  <a:pt x="459" y="190"/>
                </a:lnTo>
                <a:lnTo>
                  <a:pt x="432" y="216"/>
                </a:lnTo>
                <a:lnTo>
                  <a:pt x="378" y="216"/>
                </a:lnTo>
                <a:lnTo>
                  <a:pt x="351" y="244"/>
                </a:lnTo>
                <a:lnTo>
                  <a:pt x="324" y="244"/>
                </a:lnTo>
                <a:lnTo>
                  <a:pt x="324" y="270"/>
                </a:lnTo>
                <a:lnTo>
                  <a:pt x="297" y="298"/>
                </a:lnTo>
                <a:lnTo>
                  <a:pt x="270" y="298"/>
                </a:lnTo>
                <a:lnTo>
                  <a:pt x="270" y="324"/>
                </a:lnTo>
                <a:lnTo>
                  <a:pt x="243" y="352"/>
                </a:lnTo>
                <a:lnTo>
                  <a:pt x="216" y="352"/>
                </a:lnTo>
                <a:lnTo>
                  <a:pt x="216" y="432"/>
                </a:lnTo>
                <a:lnTo>
                  <a:pt x="189" y="432"/>
                </a:lnTo>
                <a:lnTo>
                  <a:pt x="189" y="460"/>
                </a:lnTo>
                <a:lnTo>
                  <a:pt x="162" y="486"/>
                </a:lnTo>
                <a:lnTo>
                  <a:pt x="162" y="540"/>
                </a:lnTo>
                <a:lnTo>
                  <a:pt x="135" y="568"/>
                </a:lnTo>
                <a:lnTo>
                  <a:pt x="135" y="594"/>
                </a:lnTo>
                <a:lnTo>
                  <a:pt x="108" y="594"/>
                </a:lnTo>
                <a:lnTo>
                  <a:pt x="108" y="784"/>
                </a:lnTo>
                <a:lnTo>
                  <a:pt x="81" y="810"/>
                </a:lnTo>
                <a:lnTo>
                  <a:pt x="81" y="864"/>
                </a:lnTo>
                <a:lnTo>
                  <a:pt x="54" y="864"/>
                </a:lnTo>
                <a:lnTo>
                  <a:pt x="54" y="1000"/>
                </a:lnTo>
                <a:lnTo>
                  <a:pt x="27" y="1027"/>
                </a:lnTo>
                <a:lnTo>
                  <a:pt x="27" y="1108"/>
                </a:lnTo>
                <a:lnTo>
                  <a:pt x="0" y="1135"/>
                </a:lnTo>
                <a:lnTo>
                  <a:pt x="0" y="2566"/>
                </a:lnTo>
                <a:lnTo>
                  <a:pt x="27" y="2566"/>
                </a:lnTo>
                <a:lnTo>
                  <a:pt x="27" y="2620"/>
                </a:lnTo>
                <a:lnTo>
                  <a:pt x="54" y="2647"/>
                </a:lnTo>
                <a:lnTo>
                  <a:pt x="54" y="2674"/>
                </a:lnTo>
                <a:lnTo>
                  <a:pt x="81" y="2674"/>
                </a:lnTo>
                <a:lnTo>
                  <a:pt x="81" y="2728"/>
                </a:lnTo>
                <a:lnTo>
                  <a:pt x="216" y="2863"/>
                </a:lnTo>
                <a:lnTo>
                  <a:pt x="243" y="2863"/>
                </a:lnTo>
                <a:lnTo>
                  <a:pt x="243" y="2890"/>
                </a:lnTo>
                <a:lnTo>
                  <a:pt x="270" y="2890"/>
                </a:lnTo>
                <a:lnTo>
                  <a:pt x="297" y="2917"/>
                </a:lnTo>
                <a:lnTo>
                  <a:pt x="297" y="2971"/>
                </a:lnTo>
                <a:lnTo>
                  <a:pt x="324" y="2971"/>
                </a:lnTo>
                <a:lnTo>
                  <a:pt x="324" y="2998"/>
                </a:lnTo>
                <a:lnTo>
                  <a:pt x="351" y="2998"/>
                </a:lnTo>
                <a:lnTo>
                  <a:pt x="351" y="3025"/>
                </a:lnTo>
                <a:lnTo>
                  <a:pt x="378" y="3052"/>
                </a:lnTo>
                <a:lnTo>
                  <a:pt x="432" y="3052"/>
                </a:lnTo>
                <a:lnTo>
                  <a:pt x="432" y="3079"/>
                </a:lnTo>
                <a:lnTo>
                  <a:pt x="459" y="3079"/>
                </a:lnTo>
                <a:lnTo>
                  <a:pt x="459" y="3106"/>
                </a:lnTo>
                <a:lnTo>
                  <a:pt x="486" y="3106"/>
                </a:lnTo>
                <a:lnTo>
                  <a:pt x="486" y="3133"/>
                </a:lnTo>
                <a:lnTo>
                  <a:pt x="540" y="3133"/>
                </a:lnTo>
                <a:lnTo>
                  <a:pt x="540" y="3161"/>
                </a:lnTo>
                <a:lnTo>
                  <a:pt x="567" y="3161"/>
                </a:lnTo>
                <a:lnTo>
                  <a:pt x="594" y="3187"/>
                </a:lnTo>
                <a:lnTo>
                  <a:pt x="648" y="3187"/>
                </a:lnTo>
                <a:lnTo>
                  <a:pt x="648" y="3215"/>
                </a:lnTo>
                <a:lnTo>
                  <a:pt x="702" y="3215"/>
                </a:lnTo>
                <a:lnTo>
                  <a:pt x="702" y="3241"/>
                </a:lnTo>
                <a:lnTo>
                  <a:pt x="918" y="3241"/>
                </a:lnTo>
                <a:lnTo>
                  <a:pt x="918" y="3269"/>
                </a:lnTo>
                <a:lnTo>
                  <a:pt x="1377" y="3269"/>
                </a:lnTo>
                <a:lnTo>
                  <a:pt x="1377" y="3241"/>
                </a:lnTo>
                <a:lnTo>
                  <a:pt x="1485" y="3241"/>
                </a:lnTo>
                <a:lnTo>
                  <a:pt x="1511" y="3215"/>
                </a:lnTo>
                <a:lnTo>
                  <a:pt x="1565" y="3215"/>
                </a:lnTo>
                <a:lnTo>
                  <a:pt x="1565" y="3187"/>
                </a:lnTo>
                <a:lnTo>
                  <a:pt x="1593" y="3187"/>
                </a:lnTo>
                <a:lnTo>
                  <a:pt x="1647" y="3133"/>
                </a:lnTo>
                <a:lnTo>
                  <a:pt x="1673" y="3133"/>
                </a:lnTo>
                <a:lnTo>
                  <a:pt x="1673" y="3106"/>
                </a:lnTo>
                <a:lnTo>
                  <a:pt x="1727" y="3106"/>
                </a:lnTo>
                <a:lnTo>
                  <a:pt x="1727" y="3079"/>
                </a:lnTo>
                <a:lnTo>
                  <a:pt x="1755" y="3079"/>
                </a:lnTo>
                <a:lnTo>
                  <a:pt x="1781" y="3052"/>
                </a:lnTo>
                <a:lnTo>
                  <a:pt x="1781" y="3025"/>
                </a:lnTo>
                <a:lnTo>
                  <a:pt x="1809" y="3025"/>
                </a:lnTo>
                <a:lnTo>
                  <a:pt x="1835" y="2998"/>
                </a:lnTo>
                <a:lnTo>
                  <a:pt x="1835" y="2971"/>
                </a:lnTo>
                <a:lnTo>
                  <a:pt x="1863" y="2971"/>
                </a:lnTo>
                <a:lnTo>
                  <a:pt x="1889" y="2917"/>
                </a:lnTo>
                <a:lnTo>
                  <a:pt x="1889" y="2890"/>
                </a:lnTo>
                <a:lnTo>
                  <a:pt x="1917" y="2890"/>
                </a:lnTo>
                <a:lnTo>
                  <a:pt x="1917" y="2863"/>
                </a:lnTo>
                <a:lnTo>
                  <a:pt x="1943" y="2836"/>
                </a:lnTo>
                <a:lnTo>
                  <a:pt x="1943" y="2809"/>
                </a:lnTo>
                <a:lnTo>
                  <a:pt x="1971" y="2809"/>
                </a:lnTo>
                <a:lnTo>
                  <a:pt x="1971" y="2782"/>
                </a:lnTo>
                <a:lnTo>
                  <a:pt x="1997" y="2755"/>
                </a:lnTo>
                <a:lnTo>
                  <a:pt x="1997" y="2728"/>
                </a:lnTo>
                <a:lnTo>
                  <a:pt x="2025" y="2701"/>
                </a:lnTo>
                <a:lnTo>
                  <a:pt x="2025" y="2674"/>
                </a:lnTo>
                <a:lnTo>
                  <a:pt x="2051" y="2674"/>
                </a:lnTo>
                <a:lnTo>
                  <a:pt x="2051" y="2296"/>
                </a:lnTo>
                <a:lnTo>
                  <a:pt x="2079" y="2296"/>
                </a:lnTo>
                <a:lnTo>
                  <a:pt x="2079" y="2161"/>
                </a:lnTo>
                <a:lnTo>
                  <a:pt x="2105" y="2134"/>
                </a:lnTo>
                <a:lnTo>
                  <a:pt x="2105" y="2107"/>
                </a:lnTo>
                <a:lnTo>
                  <a:pt x="2159" y="2080"/>
                </a:lnTo>
                <a:lnTo>
                  <a:pt x="2159" y="1999"/>
                </a:lnTo>
                <a:lnTo>
                  <a:pt x="2187" y="1999"/>
                </a:lnTo>
                <a:lnTo>
                  <a:pt x="2187" y="1945"/>
                </a:lnTo>
                <a:lnTo>
                  <a:pt x="2213" y="1945"/>
                </a:lnTo>
                <a:lnTo>
                  <a:pt x="2213" y="1891"/>
                </a:lnTo>
                <a:lnTo>
                  <a:pt x="2241" y="1891"/>
                </a:lnTo>
                <a:lnTo>
                  <a:pt x="2241" y="1837"/>
                </a:lnTo>
                <a:lnTo>
                  <a:pt x="2267" y="1837"/>
                </a:lnTo>
                <a:lnTo>
                  <a:pt x="2267" y="1783"/>
                </a:lnTo>
                <a:lnTo>
                  <a:pt x="2295" y="1756"/>
                </a:lnTo>
                <a:lnTo>
                  <a:pt x="2429" y="1756"/>
                </a:lnTo>
                <a:lnTo>
                  <a:pt x="2429" y="1729"/>
                </a:lnTo>
                <a:lnTo>
                  <a:pt x="2483" y="172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2451100" y="3189288"/>
            <a:ext cx="579438" cy="73660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7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2736850" y="3725863"/>
            <a:ext cx="50800" cy="5080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Oval 7"/>
          <p:cNvSpPr>
            <a:spLocks noChangeArrowheads="1"/>
          </p:cNvSpPr>
          <p:nvPr/>
        </p:nvSpPr>
        <p:spPr bwMode="auto">
          <a:xfrm>
            <a:off x="7389813" y="3227388"/>
            <a:ext cx="573087" cy="730250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FF7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>
            <a:off x="7672388" y="3760788"/>
            <a:ext cx="50800" cy="5080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>
            <a:off x="6988175" y="3076575"/>
            <a:ext cx="101600" cy="849313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2076450" y="2979738"/>
            <a:ext cx="101600" cy="850900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6789738" y="3371850"/>
            <a:ext cx="101600" cy="500063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Oval 13"/>
          <p:cNvSpPr>
            <a:spLocks noChangeArrowheads="1"/>
          </p:cNvSpPr>
          <p:nvPr/>
        </p:nvSpPr>
        <p:spPr bwMode="auto">
          <a:xfrm>
            <a:off x="1755775" y="3071813"/>
            <a:ext cx="0" cy="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Oval 14"/>
          <p:cNvSpPr>
            <a:spLocks noChangeArrowheads="1"/>
          </p:cNvSpPr>
          <p:nvPr/>
        </p:nvSpPr>
        <p:spPr bwMode="auto">
          <a:xfrm>
            <a:off x="1733550" y="3225800"/>
            <a:ext cx="49213" cy="508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Oval 15"/>
          <p:cNvSpPr>
            <a:spLocks noChangeArrowheads="1"/>
          </p:cNvSpPr>
          <p:nvPr/>
        </p:nvSpPr>
        <p:spPr bwMode="auto">
          <a:xfrm>
            <a:off x="1784350" y="3500438"/>
            <a:ext cx="0" cy="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Oval 16"/>
          <p:cNvSpPr>
            <a:spLocks noChangeArrowheads="1"/>
          </p:cNvSpPr>
          <p:nvPr/>
        </p:nvSpPr>
        <p:spPr bwMode="auto">
          <a:xfrm>
            <a:off x="6643688" y="3382963"/>
            <a:ext cx="50800" cy="4921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Oval 17"/>
          <p:cNvSpPr>
            <a:spLocks noChangeArrowheads="1"/>
          </p:cNvSpPr>
          <p:nvPr/>
        </p:nvSpPr>
        <p:spPr bwMode="auto">
          <a:xfrm>
            <a:off x="6646863" y="3562350"/>
            <a:ext cx="49212" cy="49213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Oval 18"/>
          <p:cNvSpPr>
            <a:spLocks noChangeArrowheads="1"/>
          </p:cNvSpPr>
          <p:nvPr/>
        </p:nvSpPr>
        <p:spPr bwMode="auto">
          <a:xfrm>
            <a:off x="6672263" y="3811588"/>
            <a:ext cx="50800" cy="4921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577975" y="3073400"/>
            <a:ext cx="184150" cy="668338"/>
            <a:chOff x="994" y="2179"/>
            <a:chExt cx="116" cy="421"/>
          </a:xfrm>
        </p:grpSpPr>
        <p:sp>
          <p:nvSpPr>
            <p:cNvPr id="4126" name="Oval 19"/>
            <p:cNvSpPr>
              <a:spLocks noChangeArrowheads="1"/>
            </p:cNvSpPr>
            <p:nvPr/>
          </p:nvSpPr>
          <p:spPr bwMode="auto">
            <a:xfrm>
              <a:off x="1012" y="2359"/>
              <a:ext cx="31" cy="37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Oval 20"/>
            <p:cNvSpPr>
              <a:spLocks noChangeArrowheads="1"/>
            </p:cNvSpPr>
            <p:nvPr/>
          </p:nvSpPr>
          <p:spPr bwMode="auto">
            <a:xfrm>
              <a:off x="994" y="2179"/>
              <a:ext cx="31" cy="37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Oval 21"/>
            <p:cNvSpPr>
              <a:spLocks noChangeArrowheads="1"/>
            </p:cNvSpPr>
            <p:nvPr/>
          </p:nvSpPr>
          <p:spPr bwMode="auto">
            <a:xfrm>
              <a:off x="1110" y="2595"/>
              <a:ext cx="0" cy="5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4" name="Oval 22"/>
          <p:cNvSpPr>
            <a:spLocks noChangeArrowheads="1"/>
          </p:cNvSpPr>
          <p:nvPr/>
        </p:nvSpPr>
        <p:spPr bwMode="auto">
          <a:xfrm>
            <a:off x="6507163" y="3687763"/>
            <a:ext cx="49212" cy="60325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Oval 23"/>
          <p:cNvSpPr>
            <a:spLocks noChangeArrowheads="1"/>
          </p:cNvSpPr>
          <p:nvPr/>
        </p:nvSpPr>
        <p:spPr bwMode="auto">
          <a:xfrm>
            <a:off x="6632575" y="3162300"/>
            <a:ext cx="0" cy="7938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Oval 24"/>
          <p:cNvSpPr>
            <a:spLocks noChangeArrowheads="1"/>
          </p:cNvSpPr>
          <p:nvPr/>
        </p:nvSpPr>
        <p:spPr bwMode="auto">
          <a:xfrm>
            <a:off x="6488113" y="3441700"/>
            <a:ext cx="0" cy="7938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Text Box 45"/>
          <p:cNvSpPr txBox="1">
            <a:spLocks noChangeArrowheads="1"/>
          </p:cNvSpPr>
          <p:nvPr/>
        </p:nvSpPr>
        <p:spPr bwMode="auto">
          <a:xfrm>
            <a:off x="773113" y="282575"/>
            <a:ext cx="759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>
                <a:latin typeface="Arial" charset="0"/>
              </a:rPr>
              <a:t>The first neuron was probably a chemo-receptor. . .</a:t>
            </a:r>
          </a:p>
        </p:txBody>
      </p:sp>
      <p:sp>
        <p:nvSpPr>
          <p:cNvPr id="4118" name="Text Box 46"/>
          <p:cNvSpPr txBox="1">
            <a:spLocks noChangeArrowheads="1"/>
          </p:cNvSpPr>
          <p:nvPr/>
        </p:nvSpPr>
        <p:spPr bwMode="auto">
          <a:xfrm>
            <a:off x="1036638" y="5673725"/>
            <a:ext cx="707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>
                <a:latin typeface="Arial" charset="0"/>
              </a:rPr>
              <a:t>‘Taste’ is sensing a chemical in a liquid phase</a:t>
            </a:r>
          </a:p>
          <a:p>
            <a:r>
              <a:rPr lang="en-US" b="1">
                <a:latin typeface="Arial" charset="0"/>
              </a:rPr>
              <a:t>‘Olfaction’ is sensing a chemical in a gas phase</a:t>
            </a:r>
          </a:p>
        </p:txBody>
      </p:sp>
      <p:sp>
        <p:nvSpPr>
          <p:cNvPr id="4119" name="Freeform 47"/>
          <p:cNvSpPr>
            <a:spLocks/>
          </p:cNvSpPr>
          <p:nvPr/>
        </p:nvSpPr>
        <p:spPr bwMode="auto">
          <a:xfrm>
            <a:off x="2133600" y="1139825"/>
            <a:ext cx="7169150" cy="1733550"/>
          </a:xfrm>
          <a:custGeom>
            <a:avLst/>
            <a:gdLst>
              <a:gd name="T0" fmla="*/ 0 w 4516"/>
              <a:gd name="T1" fmla="*/ 2147483647 h 1092"/>
              <a:gd name="T2" fmla="*/ 2147483647 w 4516"/>
              <a:gd name="T3" fmla="*/ 2147483647 h 1092"/>
              <a:gd name="T4" fmla="*/ 2147483647 w 4516"/>
              <a:gd name="T5" fmla="*/ 2147483647 h 1092"/>
              <a:gd name="T6" fmla="*/ 0 60000 65536"/>
              <a:gd name="T7" fmla="*/ 0 60000 65536"/>
              <a:gd name="T8" fmla="*/ 0 60000 65536"/>
              <a:gd name="T9" fmla="*/ 0 w 4516"/>
              <a:gd name="T10" fmla="*/ 0 h 1092"/>
              <a:gd name="T11" fmla="*/ 4516 w 4516"/>
              <a:gd name="T12" fmla="*/ 1092 h 10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16" h="1092">
                <a:moveTo>
                  <a:pt x="0" y="1092"/>
                </a:moveTo>
                <a:cubicBezTo>
                  <a:pt x="176" y="669"/>
                  <a:pt x="353" y="246"/>
                  <a:pt x="1106" y="123"/>
                </a:cubicBezTo>
                <a:cubicBezTo>
                  <a:pt x="1859" y="0"/>
                  <a:pt x="3948" y="314"/>
                  <a:pt x="4516" y="352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20" name="Freeform 48"/>
          <p:cNvSpPr>
            <a:spLocks/>
          </p:cNvSpPr>
          <p:nvPr/>
        </p:nvSpPr>
        <p:spPr bwMode="auto">
          <a:xfrm flipV="1">
            <a:off x="2141538" y="3832225"/>
            <a:ext cx="7169150" cy="1733550"/>
          </a:xfrm>
          <a:custGeom>
            <a:avLst/>
            <a:gdLst>
              <a:gd name="T0" fmla="*/ 0 w 4516"/>
              <a:gd name="T1" fmla="*/ 2147483647 h 1092"/>
              <a:gd name="T2" fmla="*/ 2147483647 w 4516"/>
              <a:gd name="T3" fmla="*/ 2147483647 h 1092"/>
              <a:gd name="T4" fmla="*/ 2147483647 w 4516"/>
              <a:gd name="T5" fmla="*/ 2147483647 h 1092"/>
              <a:gd name="T6" fmla="*/ 0 60000 65536"/>
              <a:gd name="T7" fmla="*/ 0 60000 65536"/>
              <a:gd name="T8" fmla="*/ 0 60000 65536"/>
              <a:gd name="T9" fmla="*/ 0 w 4516"/>
              <a:gd name="T10" fmla="*/ 0 h 1092"/>
              <a:gd name="T11" fmla="*/ 4516 w 4516"/>
              <a:gd name="T12" fmla="*/ 1092 h 10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16" h="1092">
                <a:moveTo>
                  <a:pt x="0" y="1092"/>
                </a:moveTo>
                <a:cubicBezTo>
                  <a:pt x="176" y="669"/>
                  <a:pt x="353" y="246"/>
                  <a:pt x="1106" y="123"/>
                </a:cubicBezTo>
                <a:cubicBezTo>
                  <a:pt x="1859" y="0"/>
                  <a:pt x="3948" y="314"/>
                  <a:pt x="4516" y="352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21" name="Oval 49"/>
          <p:cNvSpPr>
            <a:spLocks noChangeArrowheads="1"/>
          </p:cNvSpPr>
          <p:nvPr/>
        </p:nvSpPr>
        <p:spPr bwMode="auto">
          <a:xfrm>
            <a:off x="3382963" y="1698625"/>
            <a:ext cx="638175" cy="638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Oval 50"/>
          <p:cNvSpPr>
            <a:spLocks noChangeArrowheads="1"/>
          </p:cNvSpPr>
          <p:nvPr/>
        </p:nvSpPr>
        <p:spPr bwMode="auto">
          <a:xfrm>
            <a:off x="3463925" y="1751013"/>
            <a:ext cx="550863" cy="550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Rectangle 52"/>
          <p:cNvSpPr>
            <a:spLocks noChangeArrowheads="1"/>
          </p:cNvSpPr>
          <p:nvPr/>
        </p:nvSpPr>
        <p:spPr bwMode="auto">
          <a:xfrm>
            <a:off x="8316913" y="1074738"/>
            <a:ext cx="827087" cy="4454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Freeform 53"/>
          <p:cNvSpPr>
            <a:spLocks/>
          </p:cNvSpPr>
          <p:nvPr/>
        </p:nvSpPr>
        <p:spPr bwMode="auto">
          <a:xfrm>
            <a:off x="2873375" y="4341813"/>
            <a:ext cx="1104900" cy="955675"/>
          </a:xfrm>
          <a:custGeom>
            <a:avLst/>
            <a:gdLst>
              <a:gd name="T0" fmla="*/ 0 w 705"/>
              <a:gd name="T1" fmla="*/ 2147483647 h 593"/>
              <a:gd name="T2" fmla="*/ 2147483647 w 705"/>
              <a:gd name="T3" fmla="*/ 2147483647 h 593"/>
              <a:gd name="T4" fmla="*/ 2147483647 w 705"/>
              <a:gd name="T5" fmla="*/ 2147483647 h 593"/>
              <a:gd name="T6" fmla="*/ 2147483647 w 705"/>
              <a:gd name="T7" fmla="*/ 2147483647 h 593"/>
              <a:gd name="T8" fmla="*/ 2147483647 w 705"/>
              <a:gd name="T9" fmla="*/ 2147483647 h 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5"/>
              <a:gd name="T16" fmla="*/ 0 h 593"/>
              <a:gd name="T17" fmla="*/ 705 w 705"/>
              <a:gd name="T18" fmla="*/ 593 h 5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5" h="593">
                <a:moveTo>
                  <a:pt x="0" y="383"/>
                </a:moveTo>
                <a:cubicBezTo>
                  <a:pt x="141" y="344"/>
                  <a:pt x="282" y="305"/>
                  <a:pt x="393" y="246"/>
                </a:cubicBezTo>
                <a:cubicBezTo>
                  <a:pt x="504" y="187"/>
                  <a:pt x="631" y="0"/>
                  <a:pt x="668" y="26"/>
                </a:cubicBezTo>
                <a:cubicBezTo>
                  <a:pt x="705" y="52"/>
                  <a:pt x="651" y="307"/>
                  <a:pt x="613" y="401"/>
                </a:cubicBezTo>
                <a:cubicBezTo>
                  <a:pt x="575" y="495"/>
                  <a:pt x="468" y="561"/>
                  <a:pt x="439" y="593"/>
                </a:cubicBezTo>
              </a:path>
            </a:pathLst>
          </a:cu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25" name="Freeform 54"/>
          <p:cNvSpPr>
            <a:spLocks/>
          </p:cNvSpPr>
          <p:nvPr/>
        </p:nvSpPr>
        <p:spPr bwMode="auto">
          <a:xfrm>
            <a:off x="3222625" y="4383088"/>
            <a:ext cx="696913" cy="784225"/>
          </a:xfrm>
          <a:custGeom>
            <a:avLst/>
            <a:gdLst>
              <a:gd name="T0" fmla="*/ 0 w 439"/>
              <a:gd name="T1" fmla="*/ 2147483647 h 494"/>
              <a:gd name="T2" fmla="*/ 2147483647 w 439"/>
              <a:gd name="T3" fmla="*/ 2147483647 h 494"/>
              <a:gd name="T4" fmla="*/ 2147483647 w 439"/>
              <a:gd name="T5" fmla="*/ 0 h 494"/>
              <a:gd name="T6" fmla="*/ 0 60000 65536"/>
              <a:gd name="T7" fmla="*/ 0 60000 65536"/>
              <a:gd name="T8" fmla="*/ 0 60000 65536"/>
              <a:gd name="T9" fmla="*/ 0 w 439"/>
              <a:gd name="T10" fmla="*/ 0 h 494"/>
              <a:gd name="T11" fmla="*/ 439 w 439"/>
              <a:gd name="T12" fmla="*/ 494 h 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" h="494">
                <a:moveTo>
                  <a:pt x="0" y="494"/>
                </a:moveTo>
                <a:cubicBezTo>
                  <a:pt x="82" y="466"/>
                  <a:pt x="164" y="439"/>
                  <a:pt x="237" y="357"/>
                </a:cubicBezTo>
                <a:cubicBezTo>
                  <a:pt x="310" y="275"/>
                  <a:pt x="405" y="59"/>
                  <a:pt x="439" y="0"/>
                </a:cubicBezTo>
              </a:path>
            </a:pathLst>
          </a:cu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3" t="22751" b="35555"/>
          <a:stretch/>
        </p:blipFill>
        <p:spPr>
          <a:xfrm>
            <a:off x="883650" y="681260"/>
            <a:ext cx="3542011" cy="56179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72236" y="1316254"/>
            <a:ext cx="3642187" cy="3651350"/>
            <a:chOff x="4657911" y="1163854"/>
            <a:chExt cx="3642187" cy="3651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42" b="78836"/>
            <a:stretch/>
          </p:blipFill>
          <p:spPr>
            <a:xfrm>
              <a:off x="4696011" y="1163854"/>
              <a:ext cx="3604087" cy="18062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71" b="78836"/>
            <a:stretch/>
          </p:blipFill>
          <p:spPr>
            <a:xfrm>
              <a:off x="4657911" y="3008983"/>
              <a:ext cx="3601996" cy="1806221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45336" y="158040"/>
            <a:ext cx="766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Primary Gustatory Cortex:  </a:t>
            </a:r>
            <a:r>
              <a:rPr lang="en-US" sz="2800" dirty="0" err="1" smtClean="0"/>
              <a:t>Gustotopic</a:t>
            </a:r>
            <a:r>
              <a:rPr lang="en-US" sz="2800" dirty="0" smtClean="0"/>
              <a:t> Mapping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15770" y="5065560"/>
            <a:ext cx="371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Cortical Field Sensitive to Bitter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8336" y="6396335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 et al. 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31168" y="713278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dirty="0" smtClean="0"/>
              <a:t>:1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8303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979" r="59232"/>
          <a:stretch/>
        </p:blipFill>
        <p:spPr>
          <a:xfrm>
            <a:off x="5286375" y="402768"/>
            <a:ext cx="3660734" cy="6116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2" b="64656"/>
          <a:stretch/>
        </p:blipFill>
        <p:spPr>
          <a:xfrm>
            <a:off x="732322" y="3384093"/>
            <a:ext cx="4120528" cy="3245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1" t="24270" r="721" b="49434"/>
          <a:stretch/>
        </p:blipFill>
        <p:spPr>
          <a:xfrm>
            <a:off x="1543050" y="240843"/>
            <a:ext cx="2625898" cy="28150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95325" y="4387850"/>
            <a:ext cx="361950" cy="1466850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22875" y="1257300"/>
            <a:ext cx="361950" cy="15875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84775" y="4264025"/>
            <a:ext cx="361950" cy="1587500"/>
          </a:xfrm>
          <a:prstGeom prst="rect">
            <a:avLst/>
          </a:prstGeom>
          <a:solidFill>
            <a:srgbClr val="FF9900">
              <a:alpha val="29804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417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C:\Documents and Settings\Frank Johnson\My Documents\SNP Spring 2007\Resource CD\Figures\Chapter 14\lowres\Wolfe-Fig-14-06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"/>
          <a:stretch>
            <a:fillRect/>
          </a:stretch>
        </p:blipFill>
        <p:spPr bwMode="auto">
          <a:xfrm>
            <a:off x="133350" y="457200"/>
            <a:ext cx="8839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25438" y="0"/>
            <a:ext cx="8761412" cy="72548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Neural </a:t>
            </a:r>
            <a:r>
              <a:rPr lang="en-US" sz="4000" dirty="0" smtClean="0"/>
              <a:t>Pathways: Orbito</a:t>
            </a:r>
            <a:r>
              <a:rPr lang="en-US" sz="4000" dirty="0" smtClean="0"/>
              <a:t>frontal Cortex</a:t>
            </a:r>
            <a:endParaRPr lang="en-US" sz="4000" dirty="0" smtClean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495550" y="6286500"/>
            <a:ext cx="417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Note:  No Left/Right Crossing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001000" y="2381250"/>
            <a:ext cx="666750" cy="68580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82700" y="1196976"/>
            <a:ext cx="228600" cy="2825750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75600" y="3178175"/>
            <a:ext cx="971550" cy="403225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89100" y="1196976"/>
            <a:ext cx="177800" cy="2828924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489825" y="4456113"/>
            <a:ext cx="971550" cy="331788"/>
          </a:xfrm>
          <a:prstGeom prst="rect">
            <a:avLst/>
          </a:prstGeom>
          <a:solidFill>
            <a:srgbClr val="0000FF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87575" y="1196976"/>
            <a:ext cx="174625" cy="2828924"/>
          </a:xfrm>
          <a:prstGeom prst="rect">
            <a:avLst/>
          </a:prstGeom>
          <a:solidFill>
            <a:srgbClr val="0000FF">
              <a:alpha val="3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2727" y="725488"/>
            <a:ext cx="93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Many:1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ndera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248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918325" y="6411913"/>
            <a:ext cx="2212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</a:rPr>
              <a:t>National Geographic, 1985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1488" y="112713"/>
            <a:ext cx="8434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Compared to Taste, Olfaction seems to be mostly learned. . 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476250"/>
            <a:ext cx="753745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4000" smtClean="0"/>
              <a:t>Olfactory Stimuli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133475" y="2738883"/>
            <a:ext cx="73263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Blip>
                <a:blip r:embed="rId3"/>
              </a:buBlip>
            </a:pPr>
            <a:r>
              <a:rPr lang="en-US" sz="2800" dirty="0">
                <a:latin typeface="Times New Roman" pitchFamily="18" charset="0"/>
              </a:rPr>
              <a:t>Must be volatile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</a:rPr>
              <a:t>Think of things that have taste but no smell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</a:rPr>
              <a:t>. . . and vice </a:t>
            </a:r>
            <a:r>
              <a:rPr lang="en-US" sz="2800" dirty="0" smtClean="0">
                <a:latin typeface="Times New Roman" pitchFamily="18" charset="0"/>
              </a:rPr>
              <a:t>versa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88" y="216376"/>
            <a:ext cx="3149600" cy="262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3475" y="4506911"/>
            <a:ext cx="69945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sz="2800" dirty="0" smtClean="0">
                <a:latin typeface="Times New Roman" pitchFamily="18" charset="0"/>
              </a:rPr>
              <a:t>Similar </a:t>
            </a:r>
            <a:r>
              <a:rPr lang="en-US" sz="2800" dirty="0">
                <a:latin typeface="Times New Roman" pitchFamily="18" charset="0"/>
              </a:rPr>
              <a:t>to Taste in Function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</a:rPr>
              <a:t>Approach/Avoidance – but </a:t>
            </a:r>
            <a:r>
              <a:rPr lang="en-US" sz="2800" dirty="0" smtClean="0">
                <a:latin typeface="Times New Roman" pitchFamily="18" charset="0"/>
              </a:rPr>
              <a:t>LEARNED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</a:rPr>
              <a:t>Retronasal</a:t>
            </a:r>
            <a:r>
              <a:rPr lang="en-US" sz="2800" dirty="0" smtClean="0">
                <a:latin typeface="Times New Roman" pitchFamily="18" charset="0"/>
              </a:rPr>
              <a:t> Olfaction</a:t>
            </a:r>
            <a:endParaRPr lang="en-US" sz="2800" dirty="0">
              <a:latin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</a:rPr>
              <a:t>Additional ‘Social’ Role (pheromones)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  <p:bldP spid="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6550" y="504825"/>
            <a:ext cx="753745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4000" smtClean="0"/>
              <a:t>Three ‘Olfactory’ Systems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960563" y="2633663"/>
            <a:ext cx="56797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3200" dirty="0">
                <a:latin typeface="Times New Roman" pitchFamily="18" charset="0"/>
              </a:rPr>
              <a:t>The Main Olfactory System</a:t>
            </a:r>
          </a:p>
          <a:p>
            <a:r>
              <a:rPr lang="en-US" sz="3200" dirty="0">
                <a:latin typeface="Times New Roman" pitchFamily="18" charset="0"/>
              </a:rPr>
              <a:t>	Main Olfactory </a:t>
            </a:r>
            <a:r>
              <a:rPr lang="en-US" sz="3200" dirty="0" smtClean="0">
                <a:latin typeface="Times New Roman" pitchFamily="18" charset="0"/>
              </a:rPr>
              <a:t>Bulb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</a:rPr>
              <a:t>What we think of as ‘smell’</a:t>
            </a:r>
            <a:endParaRPr lang="en-US" sz="3200" dirty="0">
              <a:latin typeface="Times New Roman" pitchFamily="18" charset="0"/>
            </a:endParaRPr>
          </a:p>
          <a:p>
            <a:endParaRPr lang="en-US" sz="3200" dirty="0">
              <a:latin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</a:rPr>
              <a:t>The </a:t>
            </a:r>
            <a:r>
              <a:rPr lang="en-US" sz="3200" dirty="0" err="1">
                <a:latin typeface="Times New Roman" pitchFamily="18" charset="0"/>
              </a:rPr>
              <a:t>Vomeronasal</a:t>
            </a:r>
            <a:r>
              <a:rPr lang="en-US" sz="3200" dirty="0">
                <a:latin typeface="Times New Roman" pitchFamily="18" charset="0"/>
              </a:rPr>
              <a:t> System</a:t>
            </a:r>
          </a:p>
          <a:p>
            <a:r>
              <a:rPr lang="en-US" sz="3200" dirty="0">
                <a:latin typeface="Times New Roman" pitchFamily="18" charset="0"/>
              </a:rPr>
              <a:t>	Accessory Olfactory </a:t>
            </a:r>
            <a:r>
              <a:rPr lang="en-US" sz="3200" dirty="0" smtClean="0">
                <a:latin typeface="Times New Roman" pitchFamily="18" charset="0"/>
              </a:rPr>
              <a:t>Bulb</a:t>
            </a:r>
          </a:p>
          <a:p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</a:rPr>
              <a:t>Pheromonal</a:t>
            </a:r>
            <a:r>
              <a:rPr lang="en-US" sz="3200" dirty="0" smtClean="0">
                <a:latin typeface="Times New Roman" pitchFamily="18" charset="0"/>
              </a:rPr>
              <a:t> Signals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7950"/>
            <a:ext cx="832485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-285750" y="2857500"/>
            <a:ext cx="9429750" cy="363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22" name="Picture 22" descr="HM00073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397375"/>
            <a:ext cx="13525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3" descr="HM00049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121150"/>
            <a:ext cx="1325562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5" descr="PE02753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919663"/>
            <a:ext cx="21018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5" name="Object 26"/>
          <p:cNvGraphicFramePr>
            <a:graphicFrameLocks noChangeAspect="1"/>
          </p:cNvGraphicFramePr>
          <p:nvPr/>
        </p:nvGraphicFramePr>
        <p:xfrm>
          <a:off x="6423025" y="4976813"/>
          <a:ext cx="24907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Clip" r:id="rId8" imgW="5448300" imgH="2506663" progId="MS_ClipArt_Gallery.2">
                  <p:embed/>
                </p:oleObj>
              </mc:Choice>
              <mc:Fallback>
                <p:oleObj name="Clip" r:id="rId8" imgW="5448300" imgH="2506663" progId="MS_ClipArt_Gallery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4976813"/>
                        <a:ext cx="2490788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Line 27"/>
          <p:cNvSpPr>
            <a:spLocks noChangeShapeType="1"/>
          </p:cNvSpPr>
          <p:nvPr/>
        </p:nvSpPr>
        <p:spPr bwMode="auto">
          <a:xfrm flipH="1" flipV="1">
            <a:off x="7446963" y="2768600"/>
            <a:ext cx="365125" cy="242728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7" name="Line 28"/>
          <p:cNvSpPr>
            <a:spLocks noChangeShapeType="1"/>
          </p:cNvSpPr>
          <p:nvPr/>
        </p:nvSpPr>
        <p:spPr bwMode="auto">
          <a:xfrm rot="16200000" flipV="1">
            <a:off x="7065963" y="2425700"/>
            <a:ext cx="0" cy="7239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8" name="Line 29"/>
          <p:cNvSpPr>
            <a:spLocks noChangeShapeType="1"/>
          </p:cNvSpPr>
          <p:nvPr/>
        </p:nvSpPr>
        <p:spPr bwMode="auto">
          <a:xfrm flipH="1" flipV="1">
            <a:off x="4911725" y="2689225"/>
            <a:ext cx="304800" cy="167798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9" name="Line 30"/>
          <p:cNvSpPr>
            <a:spLocks noChangeShapeType="1"/>
          </p:cNvSpPr>
          <p:nvPr/>
        </p:nvSpPr>
        <p:spPr bwMode="auto">
          <a:xfrm rot="16200000" flipV="1">
            <a:off x="4533900" y="2346325"/>
            <a:ext cx="0" cy="7239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0" name="Line 31"/>
          <p:cNvSpPr>
            <a:spLocks noChangeShapeType="1"/>
          </p:cNvSpPr>
          <p:nvPr/>
        </p:nvSpPr>
        <p:spPr bwMode="auto">
          <a:xfrm flipV="1">
            <a:off x="3051175" y="2792413"/>
            <a:ext cx="1398588" cy="2392362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1" name="Line 32"/>
          <p:cNvSpPr>
            <a:spLocks noChangeShapeType="1"/>
          </p:cNvSpPr>
          <p:nvPr/>
        </p:nvSpPr>
        <p:spPr bwMode="auto">
          <a:xfrm rot="16200000" flipV="1">
            <a:off x="4256882" y="2577306"/>
            <a:ext cx="0" cy="420687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2542" name="Picture 35" descr="j028128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7863"/>
            <a:ext cx="11525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Line 36"/>
          <p:cNvSpPr>
            <a:spLocks noChangeShapeType="1"/>
          </p:cNvSpPr>
          <p:nvPr/>
        </p:nvSpPr>
        <p:spPr bwMode="auto">
          <a:xfrm rot="16200000" flipV="1">
            <a:off x="1923257" y="2558256"/>
            <a:ext cx="0" cy="1900237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33" name="Line 33"/>
          <p:cNvSpPr>
            <a:spLocks noChangeShapeType="1"/>
          </p:cNvSpPr>
          <p:nvPr/>
        </p:nvSpPr>
        <p:spPr bwMode="auto">
          <a:xfrm flipV="1">
            <a:off x="1520825" y="2728913"/>
            <a:ext cx="0" cy="19446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5" name="Line 37"/>
          <p:cNvSpPr>
            <a:spLocks noChangeShapeType="1"/>
          </p:cNvSpPr>
          <p:nvPr/>
        </p:nvSpPr>
        <p:spPr bwMode="auto">
          <a:xfrm flipV="1">
            <a:off x="2863850" y="2863850"/>
            <a:ext cx="668338" cy="6477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6" name="Line 38"/>
          <p:cNvSpPr>
            <a:spLocks noChangeShapeType="1"/>
          </p:cNvSpPr>
          <p:nvPr/>
        </p:nvSpPr>
        <p:spPr bwMode="auto">
          <a:xfrm flipH="1" flipV="1">
            <a:off x="2133600" y="2576513"/>
            <a:ext cx="1025525" cy="6985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38200" y="838200"/>
          <a:ext cx="7408863" cy="568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Image" r:id="rId4" imgW="7408401" imgH="5680198" progId="Photoshop.Image.5">
                  <p:embed/>
                </p:oleObj>
              </mc:Choice>
              <mc:Fallback>
                <p:oleObj name="Image" r:id="rId4" imgW="7408401" imgH="5680198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7408863" cy="568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52600" y="2667000"/>
            <a:ext cx="3200400" cy="304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81800" y="6583363"/>
            <a:ext cx="2189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University of Washington. 1997.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00275" y="166688"/>
            <a:ext cx="4581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sz="2800" b="1">
                <a:latin typeface="Times New Roman" pitchFamily="18" charset="0"/>
              </a:rPr>
              <a:t>Mid-saggital View in Human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765300" y="4826000"/>
            <a:ext cx="584200" cy="482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Documents and Settings\Frank Johnson\My Documents\SNP Spring 2007\Resource CD\Figures\Chapter 13\highres\Wolfe-Fig-13-02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r="618" b="13988"/>
          <a:stretch>
            <a:fillRect/>
          </a:stretch>
        </p:blipFill>
        <p:spPr bwMode="auto">
          <a:xfrm>
            <a:off x="0" y="209550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479675" y="6186488"/>
            <a:ext cx="4141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>
                <a:latin typeface="Times New Roman" pitchFamily="18" charset="0"/>
              </a:rPr>
              <a:t>Some Drawbacks in Design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20675" y="193675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</a:rPr>
              <a:t>Olfactory Receptors and Some</a:t>
            </a:r>
          </a:p>
          <a:p>
            <a:pPr algn="ctr"/>
            <a:r>
              <a:rPr lang="en-US" sz="2800">
                <a:latin typeface="Times New Roman" pitchFamily="18" charset="0"/>
              </a:rPr>
              <a:t>Neurons in the Bulb also Regenerate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2" descr="C:\Documents and Settings\Frank Johnson\My Documents\SNP Spring 2007\Resource CD\Figures\Chapter 13\highres\Wolfe-Fig-13-05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b="3518"/>
          <a:stretch/>
        </p:blipFill>
        <p:spPr bwMode="auto">
          <a:xfrm>
            <a:off x="1485900" y="139700"/>
            <a:ext cx="68453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8" y="617538"/>
            <a:ext cx="7316787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 Cellular Understanding of Taste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3490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eat for our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do cells need?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Well. . .  What are cells doing?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Amino Acids (to build proteins, enzymes)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Carbohydrates (cellular energy)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Some Basic Elements (salts, metals)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Enzyme Co-factors (vitamins)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3" descr="Untitled-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9525"/>
            <a:ext cx="354012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Untitled-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1"/>
          <a:stretch>
            <a:fillRect/>
          </a:stretch>
        </p:blipFill>
        <p:spPr bwMode="auto">
          <a:xfrm>
            <a:off x="515938" y="3059113"/>
            <a:ext cx="4110037" cy="2755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74675" y="763588"/>
            <a:ext cx="39766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>
                <a:latin typeface="Times New Roman" pitchFamily="18" charset="0"/>
              </a:rPr>
              <a:t>Olfactory Receptors</a:t>
            </a:r>
          </a:p>
          <a:p>
            <a:pPr algn="ctr"/>
            <a:r>
              <a:rPr lang="en-US" sz="3200">
                <a:latin typeface="Times New Roman" pitchFamily="18" charset="0"/>
              </a:rPr>
              <a:t>Are G-Protein Coupled</a:t>
            </a:r>
          </a:p>
          <a:p>
            <a:pPr algn="ctr"/>
            <a:r>
              <a:rPr lang="en-US" sz="3200">
                <a:latin typeface="Times New Roman" pitchFamily="18" charset="0"/>
              </a:rPr>
              <a:t>Receptors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C:\Documents and Settings\Frank Johnson\My Documents\SNP Spring 2007\Resource CD\Figures\Chapter 13\highres\Wolfe-Fig-13-03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9" b="5740"/>
          <a:stretch/>
        </p:blipFill>
        <p:spPr bwMode="auto">
          <a:xfrm>
            <a:off x="685800" y="101600"/>
            <a:ext cx="81026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81050" y="1436688"/>
            <a:ext cx="2011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latin typeface="Arial" charset="0"/>
              </a:rPr>
              <a:t>Model for olfactory coding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at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9" b="44093"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438900" y="915988"/>
            <a:ext cx="25304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 eaLnBrk="1" hangingPunct="1"/>
            <a:r>
              <a:rPr lang="en-US" sz="2000"/>
              <a:t>Optical Imaging of Odorant Representations in the Mammalian Olfactory Bulb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794500" y="4837113"/>
            <a:ext cx="2206625" cy="1625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/>
              <a:t>Odorants with similar molecular structures activate similar sets of glomeruli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0" t="16687" b="24522"/>
          <a:stretch>
            <a:fillRect/>
          </a:stretch>
        </p:blipFill>
        <p:spPr bwMode="auto">
          <a:xfrm>
            <a:off x="808038" y="1355725"/>
            <a:ext cx="76549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229475" y="6553200"/>
            <a:ext cx="183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>
                <a:latin typeface="Times New Roman" pitchFamily="18" charset="0"/>
              </a:rPr>
              <a:t>Marchand et al., 2003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16025" y="273050"/>
            <a:ext cx="6937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Times New Roman" pitchFamily="18" charset="0"/>
              </a:rPr>
              <a:t>Relationships Among Response Patterns and Receptor Distributions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Frank Johnson\My Documents\SNP Spring 2007\Resource CD\Figures\Chapter 13\highres\Wolfe-Fig-13-0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3" descr="Untitled-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965325"/>
            <a:ext cx="9158288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61950" y="138113"/>
            <a:ext cx="865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3600">
                <a:solidFill>
                  <a:schemeClr val="tx2"/>
                </a:solidFill>
              </a:rPr>
              <a:t>Projections of the </a:t>
            </a:r>
            <a:r>
              <a:rPr lang="en-US" sz="3600" u="sng">
                <a:solidFill>
                  <a:schemeClr val="tx2"/>
                </a:solidFill>
              </a:rPr>
              <a:t>Main</a:t>
            </a:r>
            <a:r>
              <a:rPr lang="en-US" sz="3600">
                <a:solidFill>
                  <a:schemeClr val="tx2"/>
                </a:solidFill>
              </a:rPr>
              <a:t> Olfactory System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142288" y="4978400"/>
            <a:ext cx="1001712" cy="29051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958013" y="3665538"/>
            <a:ext cx="900112" cy="2619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948363" y="3702050"/>
            <a:ext cx="727075" cy="334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7269163" y="4452938"/>
            <a:ext cx="952500" cy="2619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363538" y="2738438"/>
            <a:ext cx="652462" cy="660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3" descr="Untitled-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325"/>
            <a:ext cx="9158288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4013" y="122238"/>
            <a:ext cx="8789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3200">
                <a:solidFill>
                  <a:schemeClr val="tx2"/>
                </a:solidFill>
              </a:rPr>
              <a:t>Projections of the </a:t>
            </a:r>
            <a:r>
              <a:rPr lang="en-US" sz="3200" u="sng">
                <a:solidFill>
                  <a:schemeClr val="tx2"/>
                </a:solidFill>
              </a:rPr>
              <a:t>Accessory</a:t>
            </a:r>
            <a:r>
              <a:rPr lang="en-US" sz="3200">
                <a:solidFill>
                  <a:schemeClr val="tx2"/>
                </a:solidFill>
              </a:rPr>
              <a:t> Olfactory System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4130675"/>
            <a:ext cx="749300" cy="3825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958013" y="3665538"/>
            <a:ext cx="900112" cy="2619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248525" y="4468813"/>
            <a:ext cx="952500" cy="228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0"/>
            <a:ext cx="753745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4000" smtClean="0"/>
              <a:t>The Accessory Olfactory System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823913" y="1493838"/>
            <a:ext cx="7593012" cy="1785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>
                <a:solidFill>
                  <a:schemeClr val="tx2"/>
                </a:solidFill>
                <a:latin typeface="Arial" charset="0"/>
              </a:rPr>
              <a:t>  Pheromones (may be volatile or soluble)</a:t>
            </a:r>
          </a:p>
          <a:p>
            <a:pPr eaLnBrk="0" hangingPunct="0">
              <a:buFontTx/>
              <a:buChar char="•"/>
            </a:pPr>
            <a:r>
              <a:rPr lang="en-US" sz="2200">
                <a:solidFill>
                  <a:schemeClr val="tx2"/>
                </a:solidFill>
                <a:latin typeface="Arial" charset="0"/>
              </a:rPr>
              <a:t>  Role in mammalian social behavior, endocrine function</a:t>
            </a:r>
          </a:p>
          <a:p>
            <a:pPr eaLnBrk="0" hangingPunct="0">
              <a:buFontTx/>
              <a:buChar char="•"/>
            </a:pPr>
            <a:r>
              <a:rPr lang="en-US" sz="2200">
                <a:solidFill>
                  <a:schemeClr val="tx2"/>
                </a:solidFill>
                <a:latin typeface="Arial" charset="0"/>
              </a:rPr>
              <a:t>  The Vomeronasal organ - Accessory Olfactory Bulb</a:t>
            </a:r>
          </a:p>
          <a:p>
            <a:pPr eaLnBrk="0" hangingPunct="0">
              <a:buFontTx/>
              <a:buChar char="•"/>
            </a:pPr>
            <a:r>
              <a:rPr lang="en-US" sz="2200">
                <a:solidFill>
                  <a:schemeClr val="tx2"/>
                </a:solidFill>
                <a:latin typeface="Arial" charset="0"/>
              </a:rPr>
              <a:t>  Primary output of AOS to Amygdala, Hypothalamus</a:t>
            </a:r>
          </a:p>
          <a:p>
            <a:pPr eaLnBrk="0" hangingPunct="0">
              <a:buFontTx/>
              <a:buChar char="•"/>
            </a:pPr>
            <a:r>
              <a:rPr lang="en-US" sz="2200">
                <a:solidFill>
                  <a:schemeClr val="tx2"/>
                </a:solidFill>
                <a:latin typeface="Arial" charset="0"/>
              </a:rPr>
              <a:t>  Do humans have a VNO?  </a:t>
            </a:r>
          </a:p>
        </p:txBody>
      </p:sp>
      <p:grpSp>
        <p:nvGrpSpPr>
          <p:cNvPr id="33796" name="Group 6"/>
          <p:cNvGrpSpPr>
            <a:grpSpLocks/>
          </p:cNvGrpSpPr>
          <p:nvPr/>
        </p:nvGrpSpPr>
        <p:grpSpPr bwMode="auto">
          <a:xfrm>
            <a:off x="950913" y="3679825"/>
            <a:ext cx="7454900" cy="2857500"/>
            <a:chOff x="824" y="2318"/>
            <a:chExt cx="4696" cy="1800"/>
          </a:xfrm>
        </p:grpSpPr>
        <p:pic>
          <p:nvPicPr>
            <p:cNvPr id="3379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2318"/>
              <a:ext cx="2316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379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" y="2318"/>
              <a:ext cx="228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0"/>
            <a:ext cx="8220075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4000" smtClean="0"/>
              <a:t>Pheromones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525463" y="1243013"/>
            <a:ext cx="8240712" cy="517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Used by most mammals, many insects to communicate: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ex (and reproductive status)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ineage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I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ndividuality  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Modest positive evidence for a role in humans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McClintock Effect – which is 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not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a behavioral effect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Humans use Visual and Auditory cues to signal 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SLI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Emphasis on the head and face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Skin, hair, eyes, other facial features, voice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2200" dirty="0" smtClean="0">
                <a:solidFill>
                  <a:schemeClr val="tx2"/>
                </a:solidFill>
                <a:latin typeface="Arial" charset="0"/>
              </a:rPr>
              <a:t>The reduced importance 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of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pheromonal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signaling in humans has implications for understanding our behavior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Why sex is not a strictly ‘reproductive’ behavior in humans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Why sexual attraction in humans is complex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Why there are ‘races’ of humans, and what ‘race’ means</a:t>
            </a:r>
          </a:p>
          <a:p>
            <a:pPr eaLnBrk="0" hangingPunct="0">
              <a:buFont typeface="Wingdings" pitchFamily="2" charset="2"/>
              <a:buNone/>
            </a:pPr>
            <a:endParaRPr lang="en-US" sz="22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5245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Obvious Biological Importance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3716338"/>
            <a:ext cx="7772400" cy="9906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800" smtClean="0"/>
              <a:t>Where’s </a:t>
            </a:r>
            <a:r>
              <a:rPr lang="en-US" sz="2800" smtClean="0">
                <a:latin typeface="Arial Black" pitchFamily="34" charset="0"/>
              </a:rPr>
              <a:t>FAT </a:t>
            </a:r>
            <a:r>
              <a:rPr lang="en-US" sz="2800" smtClean="0">
                <a:latin typeface="Arial" charset="0"/>
              </a:rPr>
              <a:t>in all this</a:t>
            </a:r>
            <a:r>
              <a:rPr lang="en-US" sz="2800" smtClean="0"/>
              <a:t>?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73100" y="2128838"/>
            <a:ext cx="77724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/>
              <a:t>What do we perceive as taste?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800" dirty="0" smtClean="0"/>
              <a:t>Bitter, Sour, Salt, Sweet, and Umami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800" dirty="0"/>
              <a:t>. . . And then we ‘feel’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en-US" sz="2800" dirty="0"/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73100" y="4822825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/>
              <a:t>Approach vs. Avoidance</a:t>
            </a:r>
          </a:p>
          <a:p>
            <a:pPr marL="742950" lvl="1" indent="-285750">
              <a:lnSpc>
                <a:spcPct val="15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dirty="0"/>
              <a:t>Do you think these two will be equal?</a:t>
            </a:r>
          </a:p>
          <a:p>
            <a:pPr marL="742950" lvl="1" indent="-285750">
              <a:lnSpc>
                <a:spcPct val="150000"/>
              </a:lnSpc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dirty="0"/>
              <a:t>Is this learned?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ormal-neonates-t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6"/>
          <a:stretch>
            <a:fillRect/>
          </a:stretch>
        </p:blipFill>
        <p:spPr bwMode="auto">
          <a:xfrm>
            <a:off x="1398588" y="1600200"/>
            <a:ext cx="606901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601788" y="1219200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/>
              <a:t>Resting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830513" y="1219200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/>
              <a:t>dH2O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878263" y="1219200"/>
            <a:ext cx="91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/>
              <a:t>Sweet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970463" y="1219200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/>
              <a:t>Sour 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018213" y="1219200"/>
            <a:ext cx="846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/>
              <a:t>Bitter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152400" y="5676900"/>
            <a:ext cx="876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b="1"/>
              <a:t>Examples of the characteristic facial expressive features in response to gustatory stimulation (gustofacial reflex) in the perinatal human infant (Steiner 1987).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1404938" y="117475"/>
            <a:ext cx="59737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000" b="1"/>
              <a:t>Evidence That Taste Is Innate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152400" y="60960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Examples of the gustofacial reflex in normal and abnormal perinatal infants and in normal, blind, and severely learning-disabled adolescents (Steiner 1987).</a:t>
            </a:r>
          </a:p>
        </p:txBody>
      </p:sp>
      <p:grpSp>
        <p:nvGrpSpPr>
          <p:cNvPr id="8195" name="Group 19"/>
          <p:cNvGrpSpPr>
            <a:grpSpLocks/>
          </p:cNvGrpSpPr>
          <p:nvPr/>
        </p:nvGrpSpPr>
        <p:grpSpPr bwMode="auto">
          <a:xfrm>
            <a:off x="374650" y="914400"/>
            <a:ext cx="7602538" cy="5054600"/>
            <a:chOff x="236" y="576"/>
            <a:chExt cx="4789" cy="3184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236" y="1169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 b="1"/>
                <a:t>Resting</a:t>
              </a:r>
              <a:r>
                <a:rPr lang="en-US" sz="1800"/>
                <a:t> </a:t>
              </a:r>
              <a:r>
                <a:rPr lang="en-US" sz="1800" b="1"/>
                <a:t>face</a:t>
              </a: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436" y="1767"/>
              <a:ext cx="5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 b="1"/>
                <a:t>Sweet</a:t>
              </a: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484" y="2397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 b="1"/>
                <a:t>Sour</a:t>
              </a: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468" y="3009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 b="1"/>
                <a:t>Bitter</a:t>
              </a:r>
            </a:p>
          </p:txBody>
        </p:sp>
        <p:pic>
          <p:nvPicPr>
            <p:cNvPr id="8201" name="Picture 4" descr="Abnormal-tas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5" t="9633" b="17432"/>
            <a:stretch>
              <a:fillRect/>
            </a:stretch>
          </p:blipFill>
          <p:spPr bwMode="auto">
            <a:xfrm>
              <a:off x="1248" y="912"/>
              <a:ext cx="3777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353" y="3469"/>
              <a:ext cx="4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200" b="1"/>
                <a:t>Normal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1861" y="3469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200" b="1"/>
                <a:t>       An-</a:t>
              </a:r>
            </a:p>
            <a:p>
              <a:pPr eaLnBrk="1" hangingPunct="1"/>
              <a:r>
                <a:rPr lang="en-US" sz="1200" b="1"/>
                <a:t>encephalic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2438" y="3469"/>
              <a:ext cx="7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200" b="1"/>
                <a:t>     Hydro-</a:t>
              </a:r>
            </a:p>
            <a:p>
              <a:pPr eaLnBrk="1" hangingPunct="1"/>
              <a:r>
                <a:rPr lang="en-US" sz="1200" b="1"/>
                <a:t>anencephalic</a:t>
              </a: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3165" y="3469"/>
              <a:ext cx="4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200" b="1"/>
                <a:t>Normal</a:t>
              </a: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801" y="3469"/>
              <a:ext cx="3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200" b="1"/>
                <a:t>Blind</a:t>
              </a: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4293" y="3469"/>
              <a:ext cx="5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200" b="1"/>
                <a:t>Learning</a:t>
              </a:r>
            </a:p>
            <a:p>
              <a:pPr eaLnBrk="1" hangingPunct="1"/>
              <a:r>
                <a:rPr lang="en-US" sz="1200" b="1"/>
                <a:t>Disabled</a:t>
              </a:r>
            </a:p>
          </p:txBody>
        </p:sp>
        <p:sp>
          <p:nvSpPr>
            <p:cNvPr id="8208" name="Text Box 17"/>
            <p:cNvSpPr txBox="1">
              <a:spLocks noChangeArrowheads="1"/>
            </p:cNvSpPr>
            <p:nvPr/>
          </p:nvSpPr>
          <p:spPr bwMode="auto">
            <a:xfrm>
              <a:off x="1884" y="576"/>
              <a:ext cx="8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 b="1"/>
                <a:t>Neonates</a:t>
              </a:r>
            </a:p>
          </p:txBody>
        </p:sp>
        <p:sp>
          <p:nvSpPr>
            <p:cNvPr id="8209" name="Text Box 18"/>
            <p:cNvSpPr txBox="1">
              <a:spLocks noChangeArrowheads="1"/>
            </p:cNvSpPr>
            <p:nvPr/>
          </p:nvSpPr>
          <p:spPr bwMode="auto">
            <a:xfrm>
              <a:off x="3552" y="617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 b="1"/>
                <a:t>Adolescents</a:t>
              </a:r>
            </a:p>
          </p:txBody>
        </p:sp>
      </p:grpSp>
      <p:sp>
        <p:nvSpPr>
          <p:cNvPr id="8196" name="Text Box 20"/>
          <p:cNvSpPr txBox="1">
            <a:spLocks noChangeArrowheads="1"/>
          </p:cNvSpPr>
          <p:nvPr/>
        </p:nvSpPr>
        <p:spPr bwMode="auto">
          <a:xfrm>
            <a:off x="747713" y="4763"/>
            <a:ext cx="76501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000"/>
              <a:t>Reflex is Controlled by Brainstem Structures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>
          <a:xfrm>
            <a:off x="1350963" y="485775"/>
            <a:ext cx="7793037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2D Receptor Arrays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527300"/>
            <a:ext cx="7143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905000" y="6362700"/>
            <a:ext cx="703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sz="1800"/>
              <a:t>Rat’s tongue viewed from the side.  Lopez &amp; Krimm, 2006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0"/>
            <a:ext cx="77152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1905000" y="6362700"/>
            <a:ext cx="703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sz="1800"/>
              <a:t>Looking down on a rat’s tongue.  Lopez &amp; Krimm, 2006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C:\Documents and Settings\Frank Johnson\My Documents\SNP Spring 2007\Resource CD\Figures\Chapter 14\lowres\Wolfe-Fig-14-04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477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2743200" cy="1828800"/>
          </a:xfrm>
        </p:spPr>
        <p:txBody>
          <a:bodyPr/>
          <a:lstStyle/>
          <a:p>
            <a:pPr eaLnBrk="1" hangingPunct="1"/>
            <a:r>
              <a:rPr lang="en-US" smtClean="0"/>
              <a:t>Taste Bud</a:t>
            </a:r>
            <a:br>
              <a:rPr lang="en-US" smtClean="0"/>
            </a:br>
            <a:r>
              <a:rPr lang="en-US" smtClean="0"/>
              <a:t>Structure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79525" y="2860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8163" y="3089275"/>
            <a:ext cx="47275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Important Features: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Taste Pore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Microvilli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Tight Junctions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Nerve Fibers to Brain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5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2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3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3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2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4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WINDOWS\Desktop\SNP stuff\chem pix\Untitled-4.JPG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2610</TotalTime>
  <Words>852</Words>
  <Application>Microsoft Office PowerPoint</Application>
  <PresentationFormat>On-screen Show (4:3)</PresentationFormat>
  <Paragraphs>187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Segoe UI</vt:lpstr>
      <vt:lpstr>Tahoma</vt:lpstr>
      <vt:lpstr>Times New Roman</vt:lpstr>
      <vt:lpstr>Wingdings</vt:lpstr>
      <vt:lpstr>Blends</vt:lpstr>
      <vt:lpstr>Clip</vt:lpstr>
      <vt:lpstr>Image</vt:lpstr>
      <vt:lpstr>PowerPoint Presentation</vt:lpstr>
      <vt:lpstr>PowerPoint Presentation</vt:lpstr>
      <vt:lpstr>A Cellular Understanding of Taste</vt:lpstr>
      <vt:lpstr>Obvious Biological Importance</vt:lpstr>
      <vt:lpstr>PowerPoint Presentation</vt:lpstr>
      <vt:lpstr>PowerPoint Presentation</vt:lpstr>
      <vt:lpstr>2D Receptor Arrays</vt:lpstr>
      <vt:lpstr>PowerPoint Presentation</vt:lpstr>
      <vt:lpstr>Taste Bud Structure</vt:lpstr>
      <vt:lpstr>‘Labeled-Line’ receptors for Taste</vt:lpstr>
      <vt:lpstr>Overlap in the distribution of receptors for the 5 basic tastes (however, thresholds for each differ)</vt:lpstr>
      <vt:lpstr>Individual taste buds typically contain receptor cells for each class of taste </vt:lpstr>
      <vt:lpstr>Transduction: 2 of the ‘basic tastes’ rely on ‘second messenger’ systems, as does Umami</vt:lpstr>
      <vt:lpstr>Transduction: 2 of the basic tastes rely on ‘second messenger’ systems, as does Umami</vt:lpstr>
      <vt:lpstr>PowerPoint Presentation</vt:lpstr>
      <vt:lpstr>Effect of Temperature on Thresholds</vt:lpstr>
      <vt:lpstr>Regions of the tongue are innervated by specific sensory taste nerves.</vt:lpstr>
      <vt:lpstr>Neural Pathways</vt:lpstr>
      <vt:lpstr>Brain regions receiving taste information</vt:lpstr>
      <vt:lpstr>PowerPoint Presentation</vt:lpstr>
      <vt:lpstr>PowerPoint Presentation</vt:lpstr>
      <vt:lpstr>Neural Pathways: Orbitofrontal Cortex</vt:lpstr>
      <vt:lpstr>PowerPoint Presentation</vt:lpstr>
      <vt:lpstr>Olfactory Stimuli</vt:lpstr>
      <vt:lpstr>Three ‘Olfactory’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Accessory Olfactory System</vt:lpstr>
      <vt:lpstr>Pheromones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Frank Johnson</dc:creator>
  <cp:lastModifiedBy>Frank Johnson</cp:lastModifiedBy>
  <cp:revision>219</cp:revision>
  <dcterms:created xsi:type="dcterms:W3CDTF">1995-06-02T22:19:30Z</dcterms:created>
  <dcterms:modified xsi:type="dcterms:W3CDTF">2013-10-20T19:44:34Z</dcterms:modified>
</cp:coreProperties>
</file>